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6"/>
  </p:notesMasterIdLst>
  <p:handoutMasterIdLst>
    <p:handoutMasterId r:id="rId42"/>
  </p:handoutMasterIdLst>
  <p:sldIdLst>
    <p:sldId id="256" r:id="rId4"/>
    <p:sldId id="257" r:id="rId5"/>
    <p:sldId id="330" r:id="rId7"/>
    <p:sldId id="331" r:id="rId8"/>
    <p:sldId id="258" r:id="rId9"/>
    <p:sldId id="278" r:id="rId10"/>
    <p:sldId id="308" r:id="rId11"/>
    <p:sldId id="363" r:id="rId12"/>
    <p:sldId id="283" r:id="rId13"/>
    <p:sldId id="325" r:id="rId14"/>
    <p:sldId id="326" r:id="rId15"/>
    <p:sldId id="307" r:id="rId16"/>
    <p:sldId id="279" r:id="rId17"/>
    <p:sldId id="311" r:id="rId18"/>
    <p:sldId id="310" r:id="rId19"/>
    <p:sldId id="306" r:id="rId20"/>
    <p:sldId id="312" r:id="rId21"/>
    <p:sldId id="313" r:id="rId22"/>
    <p:sldId id="329" r:id="rId23"/>
    <p:sldId id="327" r:id="rId24"/>
    <p:sldId id="280" r:id="rId25"/>
    <p:sldId id="314" r:id="rId26"/>
    <p:sldId id="364" r:id="rId27"/>
    <p:sldId id="365" r:id="rId28"/>
    <p:sldId id="333" r:id="rId29"/>
    <p:sldId id="316" r:id="rId30"/>
    <p:sldId id="335" r:id="rId31"/>
    <p:sldId id="336" r:id="rId32"/>
    <p:sldId id="342" r:id="rId33"/>
    <p:sldId id="337" r:id="rId34"/>
    <p:sldId id="339" r:id="rId35"/>
    <p:sldId id="332" r:id="rId36"/>
    <p:sldId id="317" r:id="rId37"/>
    <p:sldId id="340" r:id="rId38"/>
    <p:sldId id="341" r:id="rId39"/>
    <p:sldId id="281" r:id="rId40"/>
    <p:sldId id="276" r:id="rId41"/>
  </p:sldIdLst>
  <p:sldSz cx="12192000" cy="6858000"/>
  <p:notesSz cx="6858000" cy="9144000"/>
  <p:custDataLst>
    <p:tags r:id="rId46"/>
  </p:custDataLst>
  <p:defaultTextStyle>
    <a:lvl1pPr marL="0" lvl="0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1pPr>
    <a:lvl2pPr marL="457200" lvl="1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2pPr>
    <a:lvl3pPr marL="914400" lvl="2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3pPr>
    <a:lvl4pPr marL="1371600" lvl="3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4pPr>
    <a:lvl5pPr marL="1828800" lvl="4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5pPr>
    <a:lvl6pPr marL="2286000" lvl="5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6pPr>
    <a:lvl7pPr marL="2743200" lvl="6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7pPr>
    <a:lvl8pPr marL="3200400" lvl="7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8pPr>
    <a:lvl9pPr marL="3657600" lvl="8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1D41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6" Type="http://schemas.openxmlformats.org/officeDocument/2006/relationships/tags" Target="tags/tag7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handoutMaster" Target="handoutMasters/handoutMaster1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F13B20-8BB8-B74B-ADB5-DA5707988F1E}" type="datetimeFigureOut">
              <a:rPr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674F-E567-AA4B-8C16-788D7CE21C4F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 altLang="zh-CN"/>
              <a:t>单击此处编辑母版副标题样式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B7C3596-8226-49A6-AD02-8E1BB57AD10A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BCD00A-3894-4569-9573-3B2A3F3F6722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idx="1"/>
          </p:nvPr>
        </p:nvSpPr>
        <p:spPr/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2B9DFAF-9472-455F-9916-AF62A83361A0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40A11C4-4992-4306-91FD-F75695FA4902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E4E7E6-01F5-4AB1-B0C1-97AF5703082D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592D19C-15A8-4EAC-8B26-FB855AF37DB1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idx="10"/>
          </p:nvPr>
        </p:nvSpPr>
        <p:spPr>
          <a:xfrm>
            <a:off x="0" y="1988458"/>
            <a:ext cx="12192000" cy="2656114"/>
          </a:xfrm>
          <a:custGeom>
            <a:avLst/>
            <a:gdLst/>
            <a:ahLst/>
            <a:cxnLst/>
            <a:rect l="l" t="t" r="r" b="b"/>
            <a:pathLst>
              <a:path w="12192000" h="2656114">
                <a:moveTo>
                  <a:pt x="0" y="0"/>
                </a:moveTo>
                <a:lnTo>
                  <a:pt x="12192000" y="0"/>
                </a:lnTo>
                <a:lnTo>
                  <a:pt x="12192000" y="2656114"/>
                </a:lnTo>
                <a:lnTo>
                  <a:pt x="0" y="2656114"/>
                </a:lnTo>
                <a:close/>
              </a:path>
            </a:pathLst>
          </a:custGeom>
        </p:spPr>
        <p:txBody>
          <a:bodyPr wrap="square"/>
          <a:lstStyle/>
          <a:p>
            <a:endParaRPr lang="zh-CN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 altLang="zh-CN"/>
              <a:t>单击此处编辑母版副标题样式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B7C3596-8226-49A6-AD02-8E1BB57AD10A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BCD00A-3894-4569-9573-3B2A3F3F6722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5D3D632-4147-4B51-8444-2767CA81AAD8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A93A28E-FF08-4365-B452-DC46404D4E5B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D9FAB4A-228A-45D8-9EE2-836F600B9A51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CC602E9-D3E0-49D1-A64E-2FE18DB4C51A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内容占位符 3"/>
          <p:cNvSpPr>
            <a:spLocks noGrp="1"/>
          </p:cNvSpPr>
          <p:nvPr>
            <p:ph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B1101CF-494B-4DE6-B894-8326AF111E92}" type="datetimeFigureOut">
              <a:rPr lang="zh-CN" altLang="zh-CN"/>
            </a:fld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8992E84-9B60-4358-A8B6-86818E1272F6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4" name="内容占位符 3"/>
          <p:cNvSpPr>
            <a:spLocks noGrp="1"/>
          </p:cNvSpPr>
          <p:nvPr>
            <p:ph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6" name="内容占位符 5"/>
          <p:cNvSpPr>
            <a:spLocks noGrp="1"/>
          </p:cNvSpPr>
          <p:nvPr>
            <p:ph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7" name="日期占位符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6BA9D7E-8884-4817-AFFE-C5E911259EB1}" type="datetimeFigureOut">
              <a:rPr lang="zh-CN" altLang="zh-CN"/>
            </a:fld>
            <a:endParaRPr lang="zh-CN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80670B9-C7CB-45A1-B4F8-5B3FC974B95D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日期占位符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CEDE875-14CD-4CC8-9480-5E339DB62062}" type="datetimeFigureOut">
              <a:rPr lang="zh-CN" altLang="zh-CN"/>
            </a:fld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D39730A5-98DB-4384-856A-E099C4A1AA13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D432441-CC7D-4577-AD31-1261473F3DD3}" type="datetimeFigureOut">
              <a:rPr lang="zh-CN" altLang="zh-CN"/>
            </a:fld>
            <a:endParaRPr lang="zh-CN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E00CC5D-D19D-48E7-843C-3BA37CC04CCB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5D3D632-4147-4B51-8444-2767CA81AAD8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A93A28E-FF08-4365-B452-DC46404D4E5B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D3693F7-714A-4935-A187-28FE6F83398D}" type="datetimeFigureOut">
              <a:rPr lang="zh-CN" altLang="zh-CN"/>
            </a:fld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EBC79839-B473-419B-B0FC-05116AE20FCE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6519C0E-C777-4C38-801E-2AB044FE569B}" type="datetimeFigureOut">
              <a:rPr lang="zh-CN" altLang="zh-CN"/>
            </a:fld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838FA09-C2F2-406A-BC35-E56B1F1361E5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idx="1"/>
          </p:nvPr>
        </p:nvSpPr>
        <p:spPr/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2B9DFAF-9472-455F-9916-AF62A83361A0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40A11C4-4992-4306-91FD-F75695FA4902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E4E7E6-01F5-4AB1-B0C1-97AF5703082D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592D19C-15A8-4EAC-8B26-FB855AF37DB1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idx="10"/>
          </p:nvPr>
        </p:nvSpPr>
        <p:spPr>
          <a:xfrm>
            <a:off x="0" y="1988458"/>
            <a:ext cx="12192000" cy="2656114"/>
          </a:xfrm>
          <a:custGeom>
            <a:avLst/>
            <a:gdLst/>
            <a:ahLst/>
            <a:cxnLst/>
            <a:rect l="l" t="t" r="r" b="b"/>
            <a:pathLst>
              <a:path w="12192000" h="2656114">
                <a:moveTo>
                  <a:pt x="0" y="0"/>
                </a:moveTo>
                <a:lnTo>
                  <a:pt x="12192000" y="0"/>
                </a:lnTo>
                <a:lnTo>
                  <a:pt x="12192000" y="2656114"/>
                </a:lnTo>
                <a:lnTo>
                  <a:pt x="0" y="2656114"/>
                </a:lnTo>
                <a:close/>
              </a:path>
            </a:pathLst>
          </a:custGeom>
        </p:spPr>
        <p:txBody>
          <a:bodyPr wrap="square"/>
          <a:lstStyle/>
          <a:p>
            <a:endParaRPr lang="zh-CN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D9FAB4A-228A-45D8-9EE2-836F600B9A51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CC602E9-D3E0-49D1-A64E-2FE18DB4C51A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内容占位符 3"/>
          <p:cNvSpPr>
            <a:spLocks noGrp="1"/>
          </p:cNvSpPr>
          <p:nvPr>
            <p:ph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B1101CF-494B-4DE6-B894-8326AF111E92}" type="datetimeFigureOut">
              <a:rPr lang="zh-CN" altLang="zh-CN"/>
            </a:fld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8992E84-9B60-4358-A8B6-86818E1272F6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4" name="内容占位符 3"/>
          <p:cNvSpPr>
            <a:spLocks noGrp="1"/>
          </p:cNvSpPr>
          <p:nvPr>
            <p:ph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6" name="内容占位符 5"/>
          <p:cNvSpPr>
            <a:spLocks noGrp="1"/>
          </p:cNvSpPr>
          <p:nvPr>
            <p:ph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7" name="日期占位符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6BA9D7E-8884-4817-AFFE-C5E911259EB1}" type="datetimeFigureOut">
              <a:rPr lang="zh-CN" altLang="zh-CN"/>
            </a:fld>
            <a:endParaRPr lang="zh-CN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80670B9-C7CB-45A1-B4F8-5B3FC974B95D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日期占位符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CEDE875-14CD-4CC8-9480-5E339DB62062}" type="datetimeFigureOut">
              <a:rPr lang="zh-CN" altLang="zh-CN"/>
            </a:fld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D39730A5-98DB-4384-856A-E099C4A1AA13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D432441-CC7D-4577-AD31-1261473F3DD3}" type="datetimeFigureOut">
              <a:rPr lang="zh-CN" altLang="zh-CN"/>
            </a:fld>
            <a:endParaRPr lang="zh-CN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E00CC5D-D19D-48E7-843C-3BA37CC04CCB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D3693F7-714A-4935-A187-28FE6F83398D}" type="datetimeFigureOut">
              <a:rPr lang="zh-CN" altLang="zh-CN"/>
            </a:fld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EBC79839-B473-419B-B0FC-05116AE20FCE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6519C0E-C777-4C38-801E-2AB044FE569B}" type="datetimeFigureOut">
              <a:rPr lang="zh-CN" altLang="zh-CN"/>
            </a:fld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838FA09-C2F2-406A-BC35-E56B1F1361E5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66610-0B0A-412C-9C19-457963F77A25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E930C-9AC7-4D28-B047-0588C7CC0A2B}" type="slidenum">
              <a:rPr lang="zh-CN" altLang="zh-CN"/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1pPr>
      <a:lvl2pPr marL="457200" lvl="1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2pPr>
      <a:lvl3pPr marL="914400" lvl="2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3pPr>
      <a:lvl4pPr marL="1371600" lvl="3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4pPr>
      <a:lvl5pPr marL="1828800" lvl="4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5pPr>
      <a:lvl6pPr marL="2286000" lvl="5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6pPr>
      <a:lvl7pPr marL="2743200" lvl="6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7pPr>
      <a:lvl8pPr marL="3200400" lvl="7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8pPr>
      <a:lvl9pPr marL="3657600" lvl="8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66610-0B0A-412C-9C19-457963F77A25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E930C-9AC7-4D28-B047-0588C7CC0A2B}" type="slidenum">
              <a:rPr lang="zh-CN" altLang="zh-CN"/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1pPr>
      <a:lvl2pPr marL="457200" lvl="1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2pPr>
      <a:lvl3pPr marL="914400" lvl="2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3pPr>
      <a:lvl4pPr marL="1371600" lvl="3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4pPr>
      <a:lvl5pPr marL="1828800" lvl="4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5pPr>
      <a:lvl6pPr marL="2286000" lvl="5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6pPr>
      <a:lvl7pPr marL="2743200" lvl="6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7pPr>
      <a:lvl8pPr marL="3200400" lvl="7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8pPr>
      <a:lvl9pPr marL="3657600" lvl="8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tags" Target="../tags/tag3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0.png"/><Relationship Id="rId2" Type="http://schemas.openxmlformats.org/officeDocument/2006/relationships/tags" Target="../tags/tag4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.xml"/><Relationship Id="rId3" Type="http://schemas.openxmlformats.org/officeDocument/2006/relationships/image" Target="../media/image11.png"/><Relationship Id="rId2" Type="http://schemas.openxmlformats.org/officeDocument/2006/relationships/tags" Target="../tags/tag5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数据 1"/>
          <p:cNvSpPr/>
          <p:nvPr/>
        </p:nvSpPr>
        <p:spPr>
          <a:xfrm>
            <a:off x="724805" y="0"/>
            <a:ext cx="6389410" cy="6877991"/>
          </a:xfrm>
          <a:prstGeom prst="roundRect">
            <a:avLst>
              <a:gd name="adj" fmla="val 0"/>
            </a:avLst>
          </a:prstGeom>
          <a:blipFill rotWithShape="1">
            <a:blip r:embed="rId1"/>
            <a:stretch>
              <a:fillRect l="-40217" r="-43155"/>
            </a:stretch>
          </a:blipFill>
          <a:ln w="12700" cap="flat" cmpd="sng">
            <a:solidFill>
              <a:schemeClr val="accent1">
                <a:shade val="50000"/>
              </a:schemeClr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49515" y="-38626"/>
            <a:ext cx="5342484" cy="693525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-20217" y="-38627"/>
            <a:ext cx="997882" cy="695513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l="57443"/>
          <a:stretch>
            <a:fillRect/>
          </a:stretch>
        </p:blipFill>
        <p:spPr>
          <a:xfrm>
            <a:off x="6888869" y="4832935"/>
            <a:ext cx="5342484" cy="25748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700988" y="1550108"/>
            <a:ext cx="5984730" cy="2122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66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09/13</a:t>
            </a:r>
            <a:endParaRPr lang="en-US" sz="6600">
              <a:solidFill>
                <a:schemeClr val="bg1"/>
              </a:solidFill>
              <a:latin typeface="Cascadia Code" panose="020B0609020000020004" charset="0"/>
              <a:ea typeface="Cascadia Code" panose="020B0609020000020004" charset="0"/>
            </a:endParaRPr>
          </a:p>
          <a:p>
            <a:pPr algn="r"/>
            <a:r>
              <a:rPr lang="zh-CN" altLang="en-US" sz="6600" b="1">
                <a:solidFill>
                  <a:schemeClr val="bg1"/>
                </a:solidFill>
                <a:latin typeface="Cascadia Code" panose="020B0609020000020004" charset="0"/>
                <a:ea typeface="宋体" panose="02010600030101010101" pitchFamily="2" charset="-122"/>
              </a:rPr>
              <a:t>课程回顾</a:t>
            </a:r>
            <a:endParaRPr lang="zh-CN" altLang="en-US" sz="6600" b="1">
              <a:solidFill>
                <a:schemeClr val="bg1"/>
              </a:solidFill>
              <a:latin typeface="Cascadia Code" panose="020B0609020000020004" charset="0"/>
              <a:ea typeface="宋体" panose="02010600030101010101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838313" y="4240505"/>
            <a:ext cx="997882" cy="0"/>
          </a:xfrm>
          <a:prstGeom prst="line">
            <a:avLst/>
          </a:prstGeom>
          <a:ln w="28575">
            <a:solidFill>
              <a:srgbClr val="9A0001"/>
            </a:solidFill>
            <a:prstDash val="solid"/>
            <a:miter/>
          </a:ln>
        </p:spPr>
      </p:cxnSp>
      <p:grpSp>
        <p:nvGrpSpPr>
          <p:cNvPr id="24" name="组合 23"/>
          <p:cNvGrpSpPr/>
          <p:nvPr/>
        </p:nvGrpSpPr>
        <p:grpSpPr>
          <a:xfrm>
            <a:off x="9206617" y="3910018"/>
            <a:ext cx="2331445" cy="407395"/>
            <a:chOff x="7763" y="9856"/>
            <a:chExt cx="3141" cy="562"/>
          </a:xfrm>
        </p:grpSpPr>
        <p:sp>
          <p:nvSpPr>
            <p:cNvPr id="25" name="圆角矩形 24"/>
            <p:cNvSpPr/>
            <p:nvPr/>
          </p:nvSpPr>
          <p:spPr>
            <a:xfrm>
              <a:off x="7771" y="9863"/>
              <a:ext cx="3133" cy="526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/>
              </a:solidFill>
              <a:prstDash val="solid"/>
              <a:miter/>
            </a:ln>
          </p:spPr>
          <p:txBody>
            <a:bodyPr anchor="ctr"/>
            <a:lstStyle/>
            <a:p>
              <a:pPr algn="ctr"/>
              <a:endParaRPr lang="zh-CN" altLang="zh-CN" sz="2000">
                <a:solidFill>
                  <a:schemeClr val="lt1"/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7763" y="9856"/>
              <a:ext cx="1687" cy="53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chemeClr val="bg1"/>
              </a:solidFill>
              <a:prstDash val="solid"/>
              <a:miter/>
            </a:ln>
          </p:spPr>
          <p:txBody>
            <a:bodyPr anchor="ctr"/>
            <a:lstStyle/>
            <a:p>
              <a:pPr algn="ctr"/>
              <a:endParaRPr lang="zh-CN" altLang="zh-CN" sz="2000">
                <a:solidFill>
                  <a:schemeClr val="lt1"/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899" y="9866"/>
              <a:ext cx="1544" cy="5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zh-CN" sz="2000">
                  <a:solidFill>
                    <a:srgbClr val="9A0001"/>
                  </a:solidFill>
                  <a:latin typeface="Cascadia Code" panose="020B0609020000020004" charset="0"/>
                  <a:ea typeface="Cascadia Code" panose="020B0609020000020004" charset="0"/>
                </a:rPr>
                <a:t>汇报人</a:t>
              </a:r>
              <a:endParaRPr lang="zh-CN" altLang="zh-CN" sz="2000">
                <a:solidFill>
                  <a:srgbClr val="9A0001"/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10527665" y="3923030"/>
            <a:ext cx="97091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zh-CN" altLang="zh-CN" sz="20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赵陆森</a:t>
            </a:r>
            <a:endParaRPr lang="zh-CN" altLang="zh-CN" sz="2000">
              <a:solidFill>
                <a:schemeClr val="bg1"/>
              </a:solidFill>
              <a:latin typeface="Cascadia Code" panose="020B0609020000020004" charset="0"/>
              <a:ea typeface="Cascadia Code" panose="020B060902000002000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634855" y="4432935"/>
            <a:ext cx="1993265" cy="398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en-US" sz="20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2023</a:t>
            </a:r>
            <a:r>
              <a:rPr lang="zh-CN" altLang="zh-CN" sz="20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年</a:t>
            </a:r>
            <a:r>
              <a:rPr lang="en-US" altLang="zh-CN" sz="20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9</a:t>
            </a:r>
            <a:r>
              <a:rPr lang="zh-CN" altLang="zh-CN" sz="20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月</a:t>
            </a:r>
            <a:r>
              <a:rPr lang="en-US" altLang="zh-CN" sz="20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20</a:t>
            </a:r>
            <a:r>
              <a:rPr lang="zh-CN" altLang="zh-CN" sz="20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日</a:t>
            </a:r>
            <a:endParaRPr lang="zh-CN" altLang="zh-CN" sz="2000">
              <a:solidFill>
                <a:schemeClr val="bg1"/>
              </a:solidFill>
              <a:latin typeface="Cascadia Code" panose="020B0609020000020004" charset="0"/>
              <a:ea typeface="Cascadia Code" panose="020B060902000002000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244790" y="1748533"/>
            <a:ext cx="507831" cy="3378157"/>
            <a:chOff x="381322" y="1266510"/>
            <a:chExt cx="507831" cy="3378157"/>
          </a:xfrm>
        </p:grpSpPr>
        <p:sp>
          <p:nvSpPr>
            <p:cNvPr id="34" name="文本框 33"/>
            <p:cNvSpPr txBox="1"/>
            <p:nvPr/>
          </p:nvSpPr>
          <p:spPr>
            <a:xfrm>
              <a:off x="381322" y="1266510"/>
              <a:ext cx="507831" cy="2900143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en-US" sz="2100">
                  <a:solidFill>
                    <a:schemeClr val="bg1"/>
                  </a:solidFill>
                  <a:latin typeface="Cascadia Code" panose="020B0609020000020004" charset="0"/>
                  <a:ea typeface="Cascadia Code" panose="020B0609020000020004" charset="0"/>
                </a:rPr>
                <a:t>Peking</a:t>
              </a:r>
              <a:r>
                <a:rPr lang="zh-CN" altLang="zh-CN" sz="2100">
                  <a:solidFill>
                    <a:schemeClr val="bg1"/>
                  </a:solidFill>
                  <a:latin typeface="Cascadia Code" panose="020B0609020000020004" charset="0"/>
                  <a:ea typeface="Cascadia Code" panose="020B0609020000020004" charset="0"/>
                </a:rPr>
                <a:t> </a:t>
              </a:r>
              <a:r>
                <a:rPr lang="en-US" altLang="en-US" sz="2100">
                  <a:solidFill>
                    <a:schemeClr val="bg1"/>
                  </a:solidFill>
                  <a:latin typeface="Cascadia Code" panose="020B0609020000020004" charset="0"/>
                  <a:ea typeface="Cascadia Code" panose="020B0609020000020004" charset="0"/>
                </a:rPr>
                <a:t>University</a:t>
              </a:r>
              <a:endParaRPr lang="zh-CN" altLang="zh-CN" sz="21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36" name="直接连接符 33"/>
            <p:cNvCxnSpPr/>
            <p:nvPr/>
          </p:nvCxnSpPr>
          <p:spPr>
            <a:xfrm>
              <a:off x="591504" y="3847938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  <a:miter/>
            </a:ln>
          </p:spPr>
        </p:cxnSp>
      </p:grpSp>
      <p:pic>
        <p:nvPicPr>
          <p:cNvPr id="43" name="图片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9991" y="458041"/>
            <a:ext cx="1758315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38404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整数的表示（续）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36215" y="2277110"/>
            <a:ext cx="67195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对于一个</a:t>
            </a:r>
            <a:r>
              <a:rPr lang="en-US" altLang="zh-CN" sz="2400">
                <a:latin typeface="Cambria Math" panose="02040503050406030204" charset="0"/>
                <a:ea typeface="宋体" panose="02010600030101010101" pitchFamily="2" charset="-122"/>
                <a:cs typeface="Cambria Math" panose="02040503050406030204" charset="0"/>
              </a:rPr>
              <a:t>w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位的整型：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1828800" y="2857500"/>
          <a:ext cx="8532495" cy="1836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165"/>
                <a:gridCol w="2844165"/>
                <a:gridCol w="2844165"/>
              </a:tblGrid>
              <a:tr h="612140">
                <a:tc>
                  <a:txBody>
                    <a:bodyPr/>
                    <a:p>
                      <a:pPr>
                        <a:buNone/>
                      </a:pPr>
                      <a:endParaRPr lang="zh-CN" altLang="en-US" sz="28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>
                          <a:latin typeface="黑体" panose="02010609060101010101" charset="-122"/>
                          <a:ea typeface="黑体" panose="02010609060101010101" charset="-122"/>
                        </a:rPr>
                        <a:t>有符号</a:t>
                      </a:r>
                      <a:endParaRPr lang="zh-CN" altLang="en-US" sz="28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>
                          <a:latin typeface="黑体" panose="02010609060101010101" charset="-122"/>
                          <a:ea typeface="黑体" panose="02010609060101010101" charset="-122"/>
                        </a:rPr>
                        <a:t>无符号</a:t>
                      </a:r>
                      <a:endParaRPr lang="zh-CN" altLang="en-US" sz="28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/>
                </a:tc>
              </a:tr>
              <a:tr h="6121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>
                          <a:latin typeface="黑体" panose="02010609060101010101" charset="-122"/>
                          <a:ea typeface="黑体" panose="02010609060101010101" charset="-122"/>
                        </a:rPr>
                        <a:t>最大值</a:t>
                      </a:r>
                      <a:endParaRPr lang="zh-CN" altLang="en-US" sz="28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800">
                          <a:latin typeface="Cambria Math" panose="02040503050406030204" charset="0"/>
                          <a:ea typeface="黑体" panose="02010609060101010101" charset="-122"/>
                          <a:cs typeface="Cambria Math" panose="02040503050406030204" charset="0"/>
                          <a:sym typeface="+mn-ea"/>
                        </a:rPr>
                        <a:t>2</a:t>
                      </a:r>
                      <a:r>
                        <a:rPr lang="en-US" altLang="zh-CN" sz="2800" baseline="30000">
                          <a:latin typeface="Cambria Math" panose="02040503050406030204" charset="0"/>
                          <a:ea typeface="黑体" panose="02010609060101010101" charset="-122"/>
                          <a:cs typeface="Cambria Math" panose="02040503050406030204" charset="0"/>
                          <a:sym typeface="+mn-ea"/>
                        </a:rPr>
                        <a:t>w-1 </a:t>
                      </a:r>
                      <a:r>
                        <a:rPr lang="en-US" altLang="zh-CN" sz="2800">
                          <a:latin typeface="Cambria Math" panose="02040503050406030204" charset="0"/>
                          <a:ea typeface="黑体" panose="02010609060101010101" charset="-122"/>
                          <a:cs typeface="Cambria Math" panose="02040503050406030204" charset="0"/>
                          <a:sym typeface="+mn-ea"/>
                        </a:rPr>
                        <a:t>- 1</a:t>
                      </a:r>
                      <a:endParaRPr lang="zh-CN" altLang="en-US" sz="28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800">
                          <a:latin typeface="Cambria Math" panose="02040503050406030204" charset="0"/>
                          <a:ea typeface="黑体" panose="02010609060101010101" charset="-122"/>
                          <a:cs typeface="Cambria Math" panose="02040503050406030204" charset="0"/>
                        </a:rPr>
                        <a:t>2</a:t>
                      </a:r>
                      <a:r>
                        <a:rPr lang="en-US" altLang="zh-CN" sz="2800" baseline="30000">
                          <a:latin typeface="Cambria Math" panose="02040503050406030204" charset="0"/>
                          <a:ea typeface="黑体" panose="02010609060101010101" charset="-122"/>
                          <a:cs typeface="Cambria Math" panose="02040503050406030204" charset="0"/>
                        </a:rPr>
                        <a:t>w </a:t>
                      </a:r>
                      <a:r>
                        <a:rPr lang="en-US" altLang="zh-CN" sz="2800">
                          <a:latin typeface="Cambria Math" panose="02040503050406030204" charset="0"/>
                          <a:ea typeface="黑体" panose="02010609060101010101" charset="-122"/>
                          <a:cs typeface="Cambria Math" panose="02040503050406030204" charset="0"/>
                        </a:rPr>
                        <a:t>- 1</a:t>
                      </a:r>
                      <a:endParaRPr lang="en-US" altLang="zh-CN" sz="2800">
                        <a:latin typeface="Cambria Math" panose="02040503050406030204" charset="0"/>
                        <a:ea typeface="黑体" panose="02010609060101010101" charset="-122"/>
                        <a:cs typeface="Cambria Math" panose="02040503050406030204" charset="0"/>
                      </a:endParaRPr>
                    </a:p>
                  </a:txBody>
                  <a:tcPr/>
                </a:tc>
              </a:tr>
              <a:tr h="6121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>
                          <a:latin typeface="黑体" panose="02010609060101010101" charset="-122"/>
                          <a:ea typeface="黑体" panose="02010609060101010101" charset="-122"/>
                        </a:rPr>
                        <a:t>最小值</a:t>
                      </a:r>
                      <a:endParaRPr lang="zh-CN" altLang="en-US" sz="28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800">
                          <a:latin typeface="Cambria Math" panose="02040503050406030204" charset="0"/>
                          <a:ea typeface="黑体" panose="02010609060101010101" charset="-122"/>
                          <a:cs typeface="Cambria Math" panose="02040503050406030204" charset="0"/>
                          <a:sym typeface="+mn-ea"/>
                        </a:rPr>
                        <a:t>-2</a:t>
                      </a:r>
                      <a:r>
                        <a:rPr lang="en-US" altLang="zh-CN" sz="2800" baseline="30000">
                          <a:latin typeface="Cambria Math" panose="02040503050406030204" charset="0"/>
                          <a:ea typeface="黑体" panose="02010609060101010101" charset="-122"/>
                          <a:cs typeface="Cambria Math" panose="02040503050406030204" charset="0"/>
                          <a:sym typeface="+mn-ea"/>
                        </a:rPr>
                        <a:t>w-1</a:t>
                      </a:r>
                      <a:endParaRPr lang="zh-CN" altLang="en-US" sz="2800" baseline="30000"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800">
                          <a:latin typeface="Cambria Math" panose="02040503050406030204" charset="0"/>
                          <a:ea typeface="黑体" panose="02010609060101010101" charset="-122"/>
                          <a:cs typeface="Cambria Math" panose="02040503050406030204" charset="0"/>
                        </a:rPr>
                        <a:t>0</a:t>
                      </a:r>
                      <a:endParaRPr lang="en-US" altLang="zh-CN" sz="2800">
                        <a:latin typeface="Cambria Math" panose="02040503050406030204" charset="0"/>
                        <a:ea typeface="黑体" panose="02010609060101010101" charset="-122"/>
                        <a:cs typeface="Cambria Math" panose="0204050305040603020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847215" y="4580890"/>
            <a:ext cx="6690995" cy="12357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23570" y="1604010"/>
            <a:ext cx="639191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(2017-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期中，一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.1)</a:t>
            </a:r>
            <a:endParaRPr lang="zh-CN" altLang="en-US" sz="2400"/>
          </a:p>
          <a:p>
            <a:pPr indent="457200"/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假定一个特殊设计的计算机，将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int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型数据的长度从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4-Byte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扩展为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4N-Byte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，采用大端法。现将该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int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型所能表示的最小负数写入内存中，如下图所示。其中每个小矩形代表一个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Byte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，请问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X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位置这个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Byte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中的值是多少？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60055" y="2060575"/>
            <a:ext cx="322072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A.</a:t>
            </a:r>
            <a:r>
              <a:rPr lang="zh-CN" altLang="en-US" sz="2400"/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00000000</a:t>
            </a:r>
            <a:r>
              <a:rPr lang="zh-CN" altLang="en-US" sz="2400" baseline="-25000">
                <a:latin typeface="Consolas" panose="020B0609020204030204" charset="0"/>
                <a:cs typeface="Consolas" panose="020B0609020204030204" charset="0"/>
              </a:rPr>
              <a:t>2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 </a:t>
            </a:r>
            <a:endParaRPr lang="zh-CN" altLang="en-US" sz="2400"/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B.</a:t>
            </a:r>
            <a:r>
              <a:rPr lang="zh-CN" altLang="en-US" sz="2400"/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01111111</a:t>
            </a:r>
            <a:r>
              <a:rPr lang="zh-CN" altLang="en-US" sz="2400" baseline="-25000">
                <a:latin typeface="Consolas" panose="020B0609020204030204" charset="0"/>
                <a:cs typeface="Consolas" panose="020B0609020204030204" charset="0"/>
              </a:rPr>
              <a:t>2</a:t>
            </a:r>
            <a:endParaRPr lang="zh-CN" altLang="en-US" sz="2400"/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C.</a:t>
            </a:r>
            <a:r>
              <a:rPr lang="zh-CN" altLang="en-US" sz="2400"/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10000000</a:t>
            </a:r>
            <a:r>
              <a:rPr lang="zh-CN" altLang="en-US" sz="2400" baseline="-25000">
                <a:latin typeface="Consolas" panose="020B0609020204030204" charset="0"/>
                <a:cs typeface="Consolas" panose="020B0609020204030204" charset="0"/>
              </a:rPr>
              <a:t>2</a:t>
            </a:r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  <a:p>
            <a:pPr algn="l">
              <a:buClrTx/>
              <a:buSzTx/>
              <a:buFontTx/>
            </a:pPr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D.</a:t>
            </a:r>
            <a:r>
              <a:rPr lang="zh-CN" altLang="en-US" sz="2400"/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11111111</a:t>
            </a:r>
            <a:r>
              <a:rPr lang="zh-CN" altLang="en-US" sz="2400" baseline="-25000">
                <a:latin typeface="Consolas" panose="020B0609020204030204" charset="0"/>
                <a:cs typeface="Consolas" panose="020B0609020204030204" charset="0"/>
              </a:rPr>
              <a:t>2</a:t>
            </a:r>
            <a:endParaRPr lang="zh-CN" altLang="en-US" sz="2400" baseline="-250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20116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字节顺序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40560" y="1844040"/>
            <a:ext cx="833183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机器按字节在内存中的排列顺序可以分为</a:t>
            </a:r>
            <a:r>
              <a:rPr lang="zh-CN" altLang="en-US" sz="24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大端法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zh-CN" altLang="en-US" sz="24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小端法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大端法中，低位字节对应的地址大；小端法与之相反。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lvl="1"/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大端法的情形有：</a:t>
            </a:r>
            <a:r>
              <a:rPr lang="en-US" sz="24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Sun, PPC Mac, Internet</a:t>
            </a:r>
            <a:endParaRPr lang="en-US" sz="2400" dirty="0"/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其他多数常见的都是小端法。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11555" y="1844675"/>
            <a:ext cx="94322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(2013-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期中，一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.1)</a:t>
            </a:r>
            <a:endParaRPr lang="zh-CN" altLang="en-US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457200"/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变量</a:t>
            </a:r>
            <a:r>
              <a:rPr lang="en-US" altLang="zh-CN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x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的值为</a:t>
            </a:r>
            <a:r>
              <a:rPr lang="en-US" altLang="zh-CN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0x01234567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，地址</a:t>
            </a:r>
            <a:r>
              <a:rPr lang="en-US" altLang="zh-CN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&amp;x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为</a:t>
            </a:r>
            <a:r>
              <a:rPr lang="en-US" altLang="zh-CN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0x100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；则该变量的值在</a:t>
            </a:r>
            <a:r>
              <a:rPr lang="en-US" altLang="zh-CN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x86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en-US" altLang="zh-CN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Sun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机器内存中的存储排列顺序正确的是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207895" y="3140710"/>
            <a:ext cx="6896100" cy="304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5544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位运算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86230" y="1790065"/>
            <a:ext cx="83985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(&amp;)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、或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(|)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、非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(~)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、异或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(^)</a:t>
            </a:r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06575" y="2834005"/>
            <a:ext cx="845566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左移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(&lt;&lt;)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、右移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(&gt;&gt;)</a:t>
            </a:r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右移分为逻辑右移和算术右移。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左移和右移分别可以看作乘以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除以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的幂。（有什么区别？）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71015" y="1638300"/>
            <a:ext cx="956056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(2021-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期中，一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.4)</a:t>
            </a:r>
            <a:endParaRPr lang="zh-CN" altLang="en-US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457200"/>
            <a:r>
              <a:rPr sz="2400">
                <a:latin typeface="楷体" panose="02010609060101010101" charset="-122"/>
                <a:ea typeface="楷体" panose="02010609060101010101" charset="-122"/>
              </a:rPr>
              <a:t>阅读如下一段代码</a:t>
            </a:r>
            <a:endParaRPr sz="2400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sz="2400">
                <a:latin typeface="Consolas" panose="020B0609020204030204" charset="0"/>
                <a:cs typeface="Consolas" panose="020B0609020204030204" charset="0"/>
              </a:rPr>
              <a:t>int x = 0x2021;</a:t>
            </a:r>
            <a:endParaRPr sz="2400">
              <a:latin typeface="Consolas" panose="020B0609020204030204" charset="0"/>
              <a:cs typeface="Consolas" panose="020B0609020204030204" charset="0"/>
            </a:endParaRPr>
          </a:p>
          <a:p>
            <a:pPr indent="457200"/>
            <a:r>
              <a:rPr sz="2400">
                <a:latin typeface="Consolas" panose="020B0609020204030204" charset="0"/>
                <a:cs typeface="Consolas" panose="020B0609020204030204" charset="0"/>
              </a:rPr>
              <a:t>int y = -x;</a:t>
            </a:r>
            <a:endParaRPr sz="2400">
              <a:latin typeface="Consolas" panose="020B0609020204030204" charset="0"/>
              <a:cs typeface="Consolas" panose="020B0609020204030204" charset="0"/>
            </a:endParaRPr>
          </a:p>
          <a:p>
            <a:pPr indent="457200"/>
            <a:r>
              <a:rPr sz="2400">
                <a:latin typeface="Consolas" panose="020B0609020204030204" charset="0"/>
                <a:cs typeface="Consolas" panose="020B0609020204030204" charset="0"/>
              </a:rPr>
              <a:t>int z = (x / 2) - (x &gt;&gt; 1) + (y / 2) - (y &gt;&gt; 1);</a:t>
            </a:r>
            <a:endParaRPr sz="2400">
              <a:latin typeface="Consolas" panose="020B0609020204030204" charset="0"/>
              <a:cs typeface="Consolas" panose="020B0609020204030204" charset="0"/>
            </a:endParaRPr>
          </a:p>
          <a:p>
            <a:pPr indent="457200"/>
            <a:r>
              <a:rPr sz="2400">
                <a:latin typeface="Consolas" panose="020B0609020204030204" charset="0"/>
                <a:cs typeface="Consolas" panose="020B0609020204030204" charset="0"/>
              </a:rPr>
              <a:t>printf("%d", z);</a:t>
            </a:r>
            <a:endParaRPr sz="2400">
              <a:latin typeface="Consolas" panose="020B0609020204030204" charset="0"/>
              <a:cs typeface="Consolas" panose="020B0609020204030204" charset="0"/>
            </a:endParaRPr>
          </a:p>
          <a:p>
            <a:pPr indent="457200"/>
            <a:endParaRPr sz="2400">
              <a:latin typeface="Consolas" panose="020B0609020204030204" charset="0"/>
              <a:cs typeface="Consolas" panose="020B0609020204030204" charset="0"/>
            </a:endParaRPr>
          </a:p>
          <a:p>
            <a:pPr indent="457200" algn="l">
              <a:buClrTx/>
              <a:buSzTx/>
              <a:buFontTx/>
            </a:pPr>
            <a:r>
              <a:rPr sz="2400">
                <a:latin typeface="楷体" panose="02010609060101010101" charset="-122"/>
                <a:ea typeface="楷体" panose="02010609060101010101" charset="-122"/>
                <a:cs typeface="+mn-ea"/>
              </a:rPr>
              <a:t>问运行这段代码后的输出是什么:</a:t>
            </a:r>
            <a:endParaRPr sz="2400">
              <a:latin typeface="楷体" panose="02010609060101010101" charset="-122"/>
              <a:ea typeface="楷体" panose="02010609060101010101" charset="-122"/>
              <a:cs typeface="+mn-ea"/>
            </a:endParaRPr>
          </a:p>
          <a:p>
            <a:pPr indent="457200" algn="l">
              <a:buClrTx/>
              <a:buSzTx/>
              <a:buFontTx/>
            </a:pPr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A.</a:t>
            </a:r>
            <a:r>
              <a:rPr sz="2400"/>
              <a:t> </a:t>
            </a:r>
            <a:r>
              <a:rPr sz="2400">
                <a:latin typeface="Consolas" panose="020B0609020204030204" charset="0"/>
                <a:cs typeface="Consolas" panose="020B0609020204030204" charset="0"/>
              </a:rPr>
              <a:t>-1</a:t>
            </a:r>
            <a:endParaRPr sz="2400">
              <a:latin typeface="Consolas" panose="020B0609020204030204" charset="0"/>
              <a:cs typeface="Consolas" panose="020B0609020204030204" charset="0"/>
            </a:endParaRPr>
          </a:p>
          <a:p>
            <a:pPr indent="457200" algn="l">
              <a:buClrTx/>
              <a:buSzTx/>
              <a:buFontTx/>
            </a:pPr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B.</a:t>
            </a:r>
            <a:r>
              <a:rPr sz="2400"/>
              <a:t> </a:t>
            </a:r>
            <a:r>
              <a:rPr sz="2400">
                <a:latin typeface="Consolas" panose="020B0609020204030204" charset="0"/>
                <a:cs typeface="Consolas" panose="020B0609020204030204" charset="0"/>
              </a:rPr>
              <a:t>0</a:t>
            </a:r>
            <a:endParaRPr sz="2400">
              <a:latin typeface="Consolas" panose="020B0609020204030204" charset="0"/>
              <a:cs typeface="Consolas" panose="020B0609020204030204" charset="0"/>
            </a:endParaRPr>
          </a:p>
          <a:p>
            <a:pPr indent="457200" algn="l">
              <a:buClrTx/>
              <a:buSzTx/>
              <a:buFontTx/>
            </a:pPr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C.</a:t>
            </a:r>
            <a:r>
              <a:rPr sz="2400"/>
              <a:t> </a:t>
            </a:r>
            <a:r>
              <a:rPr sz="2400">
                <a:latin typeface="Consolas" panose="020B0609020204030204" charset="0"/>
                <a:cs typeface="Consolas" panose="020B0609020204030204" charset="0"/>
              </a:rPr>
              <a:t>1</a:t>
            </a:r>
            <a:endParaRPr sz="2400">
              <a:latin typeface="Consolas" panose="020B0609020204030204" charset="0"/>
              <a:cs typeface="Consolas" panose="020B0609020204030204" charset="0"/>
            </a:endParaRPr>
          </a:p>
          <a:p>
            <a:pPr indent="457200"/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D.</a:t>
            </a:r>
            <a:r>
              <a:rPr sz="2400"/>
              <a:t> </a:t>
            </a:r>
            <a:r>
              <a:rPr sz="2400">
                <a:latin typeface="Consolas" panose="020B0609020204030204" charset="0"/>
                <a:cs typeface="Consolas" panose="020B0609020204030204" charset="0"/>
              </a:rPr>
              <a:t>2</a:t>
            </a:r>
            <a:endParaRPr sz="24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21585" y="1988820"/>
            <a:ext cx="71494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(2019-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期中，一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.2)</a:t>
            </a:r>
            <a:endParaRPr lang="zh-CN" altLang="en-US" sz="2400"/>
          </a:p>
          <a:p>
            <a:pPr indent="457200"/>
            <a:r>
              <a:rPr sz="2400">
                <a:ea typeface="楷体" panose="02010609060101010101" charset="-122"/>
              </a:rPr>
              <a:t>已知 </a:t>
            </a:r>
            <a:r>
              <a:rPr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0x2019</a:t>
            </a:r>
            <a:r>
              <a:rPr sz="2400">
                <a:ea typeface="楷体" panose="02010609060101010101" charset="-122"/>
              </a:rPr>
              <a:t> 和 </a:t>
            </a:r>
            <a:r>
              <a:rPr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0x12</a:t>
            </a:r>
            <a:r>
              <a:rPr sz="2400">
                <a:ea typeface="楷体" panose="02010609060101010101" charset="-122"/>
              </a:rPr>
              <a:t> 是两个有符号 </a:t>
            </a:r>
            <a:r>
              <a:rPr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32</a:t>
            </a:r>
            <a:r>
              <a:rPr sz="2400">
                <a:ea typeface="楷体" panose="02010609060101010101" charset="-122"/>
              </a:rPr>
              <a:t> 位整数。下列运算结果中，作为 </a:t>
            </a:r>
            <a:r>
              <a:rPr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32</a:t>
            </a:r>
            <a:r>
              <a:rPr sz="2400">
                <a:ea typeface="楷体" panose="02010609060101010101" charset="-122"/>
              </a:rPr>
              <a:t> 位补码表示的整数最大的是：</a:t>
            </a:r>
            <a:endParaRPr sz="2400"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A.</a:t>
            </a:r>
            <a:r>
              <a:rPr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 0x2019 &lt;&lt; 0x12</a:t>
            </a:r>
            <a:endParaRPr sz="2400">
              <a:latin typeface="Consolas" panose="020B0609020204030204" charset="0"/>
              <a:ea typeface="楷体" panose="02010609060101010101" charset="-122"/>
              <a:cs typeface="Consolas" panose="020B0609020204030204" charset="0"/>
            </a:endParaRPr>
          </a:p>
          <a:p>
            <a:pPr indent="457200"/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B.</a:t>
            </a:r>
            <a:r>
              <a:rPr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 0x2019 &amp; 0x12</a:t>
            </a:r>
            <a:endParaRPr sz="2400">
              <a:latin typeface="Consolas" panose="020B0609020204030204" charset="0"/>
              <a:ea typeface="楷体" panose="02010609060101010101" charset="-122"/>
              <a:cs typeface="Consolas" panose="020B0609020204030204" charset="0"/>
            </a:endParaRPr>
          </a:p>
          <a:p>
            <a:pPr indent="457200"/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C.</a:t>
            </a:r>
            <a:r>
              <a:rPr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 0x2019 | 0x12</a:t>
            </a:r>
            <a:endParaRPr sz="2400">
              <a:latin typeface="Consolas" panose="020B0609020204030204" charset="0"/>
              <a:ea typeface="楷体" panose="02010609060101010101" charset="-122"/>
              <a:cs typeface="Consolas" panose="020B0609020204030204" charset="0"/>
            </a:endParaRPr>
          </a:p>
          <a:p>
            <a:pPr indent="457200"/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D.</a:t>
            </a:r>
            <a:r>
              <a:rPr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 0x2019 ^ 0x12</a:t>
            </a:r>
            <a:endParaRPr sz="2400">
              <a:latin typeface="Consolas" panose="020B0609020204030204" charset="0"/>
              <a:ea typeface="楷体" panose="02010609060101010101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29260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自动类型转换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35505" y="1700530"/>
            <a:ext cx="764349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总结：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/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运算数级别均不超过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int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时，转化为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int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进行运算；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/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运算数级别有超过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int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的，转化为级别最高的类型。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类型级别：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/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int &lt; unsigned int &lt; long &lt; unsigned long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indent="457200"/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marL="0" lvl="0" indent="0">
              <a:buNone/>
            </a:pPr>
            <a:r>
              <a:rPr lang="zh-CN" altLang="en-US" sz="2400">
                <a:solidFill>
                  <a:schemeClr val="tx1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不超过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int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的包括：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indent="457200"/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(unsigned) char, (unsigned) short</a:t>
            </a:r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29260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自动类型转换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35505" y="1700530"/>
            <a:ext cx="764349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转换过程中二进制表示的变化</a:t>
            </a:r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1. 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相同位数的整型，有符号和无符号相互转化时，不改变字节表示。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2. 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由低到高，进行扩展。注意有符号数中负数扩展补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1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，其他情况补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0.</a:t>
            </a:r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3. 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由高到低，直接截断。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29260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自动类型转换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35505" y="1700530"/>
            <a:ext cx="76434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注：</a:t>
            </a:r>
            <a:endParaRPr 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indent="457200"/>
            <a:r>
              <a:rPr 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书上特别提到了一种情况，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short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向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unsigned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的转化。类似情况下，应该先进行大小的改变，再进行符号转换。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59560" y="3573145"/>
            <a:ext cx="9052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short 0xffff</a:t>
            </a:r>
            <a:r>
              <a:rPr lang="en-US" altLang="zh-CN" sz="2400"/>
              <a:t> → 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unsigned 0xffffffff</a:t>
            </a:r>
            <a:r>
              <a:rPr lang="en-US" altLang="zh-CN" sz="2400"/>
              <a:t> 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（而不是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0x0000ffff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）</a:t>
            </a:r>
            <a:endParaRPr lang="zh-CN" altLang="en-US" sz="2400"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854551" y="0"/>
            <a:ext cx="6410231" cy="6900406"/>
          </a:xfrm>
          <a:prstGeom prst="rect">
            <a:avLst/>
          </a:prstGeom>
          <a:solidFill>
            <a:srgbClr val="9A0001"/>
          </a:solidFill>
          <a:ln w="12700" cap="flat" cmpd="sng">
            <a:solidFill>
              <a:schemeClr val="accent1">
                <a:shade val="50000"/>
              </a:schemeClr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58850" y="608428"/>
            <a:ext cx="832279" cy="0"/>
          </a:xfrm>
          <a:prstGeom prst="line">
            <a:avLst/>
          </a:prstGeom>
          <a:ln w="127000">
            <a:solidFill>
              <a:srgbClr val="9A0001"/>
            </a:solidFill>
            <a:prstDash val="solid"/>
            <a:miter/>
          </a:ln>
        </p:spPr>
      </p:cxnSp>
      <p:sp>
        <p:nvSpPr>
          <p:cNvPr id="12" name="文本框 11"/>
          <p:cNvSpPr txBox="1"/>
          <p:nvPr/>
        </p:nvSpPr>
        <p:spPr>
          <a:xfrm>
            <a:off x="-11561" y="698098"/>
            <a:ext cx="408066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CN" altLang="zh-CN" sz="4400">
                <a:solidFill>
                  <a:schemeClr val="tx1">
                    <a:lumMod val="75000"/>
                    <a:lumOff val="25000"/>
                  </a:schemeClr>
                </a:solidFill>
                <a:latin typeface="Cascadia Code" panose="020B0609020000020004" charset="0"/>
                <a:ea typeface="Cascadia Code" panose="020B0609020000020004" charset="0"/>
              </a:rPr>
              <a:t>目录 </a:t>
            </a:r>
            <a:r>
              <a:rPr lang="en-US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Cascadia Code" panose="020B0609020000020004" charset="0"/>
                <a:ea typeface="Cascadia Code" panose="020B0609020000020004" charset="0"/>
              </a:rPr>
              <a:t>CONTENTS</a:t>
            </a:r>
            <a:endParaRPr lang="zh-CN" altLang="zh-CN" sz="4400">
              <a:solidFill>
                <a:schemeClr val="tx1">
                  <a:lumMod val="75000"/>
                  <a:lumOff val="25000"/>
                </a:schemeClr>
              </a:solidFill>
              <a:latin typeface="Cascadia Code" panose="020B0609020000020004" charset="0"/>
              <a:ea typeface="Cascadia Code" panose="020B060902000002000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9211585" y="4903041"/>
            <a:ext cx="490220" cy="3286104"/>
            <a:chOff x="409458" y="1642031"/>
            <a:chExt cx="490220" cy="3286104"/>
          </a:xfrm>
        </p:grpSpPr>
        <p:sp>
          <p:nvSpPr>
            <p:cNvPr id="15" name="文本框 14"/>
            <p:cNvSpPr txBox="1"/>
            <p:nvPr/>
          </p:nvSpPr>
          <p:spPr>
            <a:xfrm>
              <a:off x="409458" y="1642031"/>
              <a:ext cx="490220" cy="2842260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en-US" sz="2000">
                  <a:solidFill>
                    <a:schemeClr val="bg1"/>
                  </a:solidFill>
                  <a:latin typeface="Cascadia Code" panose="020B0609020000020004" charset="0"/>
                  <a:ea typeface="Cascadia Code" panose="020B0609020000020004" charset="0"/>
                </a:rPr>
                <a:t>Peking</a:t>
              </a:r>
              <a:r>
                <a:rPr lang="zh-CN" altLang="zh-CN" sz="2000">
                  <a:solidFill>
                    <a:schemeClr val="bg1"/>
                  </a:solidFill>
                  <a:latin typeface="Cascadia Code" panose="020B0609020000020004" charset="0"/>
                  <a:ea typeface="Cascadia Code" panose="020B0609020000020004" charset="0"/>
                </a:rPr>
                <a:t> </a:t>
              </a:r>
              <a:r>
                <a:rPr lang="en-US" altLang="en-US" sz="2000">
                  <a:solidFill>
                    <a:schemeClr val="bg1"/>
                  </a:solidFill>
                  <a:latin typeface="Cascadia Code" panose="020B0609020000020004" charset="0"/>
                  <a:ea typeface="Cascadia Code" panose="020B0609020000020004" charset="0"/>
                </a:rPr>
                <a:t>University</a:t>
              </a:r>
              <a:endParaRPr lang="zh-CN" altLang="zh-CN" sz="20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635238" y="4131406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  <a:miter/>
            </a:ln>
          </p:spPr>
        </p:cxnSp>
      </p:grpSp>
      <p:grpSp>
        <p:nvGrpSpPr>
          <p:cNvPr id="36" name="组合 35"/>
          <p:cNvGrpSpPr/>
          <p:nvPr/>
        </p:nvGrpSpPr>
        <p:grpSpPr>
          <a:xfrm>
            <a:off x="1611618" y="1915792"/>
            <a:ext cx="4603678" cy="769441"/>
            <a:chOff x="1184078" y="2313500"/>
            <a:chExt cx="4603678" cy="769441"/>
          </a:xfrm>
        </p:grpSpPr>
        <p:sp>
          <p:nvSpPr>
            <p:cNvPr id="13" name="文本框 12"/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4400" b="1">
                  <a:latin typeface="Cascadia Code" panose="020B0609020000020004" charset="0"/>
                  <a:ea typeface="Cascadia Code" panose="020B0609020000020004" charset="0"/>
                </a:rPr>
                <a:t>01</a:t>
              </a:r>
              <a:endParaRPr lang="zh-CN" altLang="zh-CN" sz="4400" b="1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029462" y="2333498"/>
              <a:ext cx="2011680" cy="4603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2400">
                  <a:latin typeface="Cascadia Code" panose="020B0609020000020004" charset="0"/>
                  <a:ea typeface="Cascadia Code" panose="020B0609020000020004" charset="0"/>
                </a:rPr>
                <a:t>课程内容总结</a:t>
              </a:r>
              <a:endParaRPr lang="zh-CN" altLang="zh-CN" sz="24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16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点击此处输入标题文本</a:t>
              </a:r>
              <a:endParaRPr lang="zh-CN" altLang="zh-CN" sz="16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  <a:prstDash val="solid"/>
              <a:miter/>
            </a:ln>
          </p:spPr>
        </p:cxnSp>
      </p:grpSp>
      <p:pic>
        <p:nvPicPr>
          <p:cNvPr id="45" name="图片 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3230" y="6079720"/>
            <a:ext cx="1675797" cy="467802"/>
          </a:xfrm>
          <a:prstGeom prst="rect">
            <a:avLst/>
          </a:prstGeom>
        </p:spPr>
      </p:pic>
      <p:grpSp>
        <p:nvGrpSpPr>
          <p:cNvPr id="50" name="组合 49"/>
          <p:cNvGrpSpPr/>
          <p:nvPr/>
        </p:nvGrpSpPr>
        <p:grpSpPr>
          <a:xfrm>
            <a:off x="1627508" y="2925510"/>
            <a:ext cx="4603678" cy="769441"/>
            <a:chOff x="1184078" y="2313500"/>
            <a:chExt cx="4603678" cy="769441"/>
          </a:xfrm>
        </p:grpSpPr>
        <p:sp>
          <p:nvSpPr>
            <p:cNvPr id="51" name="文本框 50"/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4400" b="1">
                  <a:latin typeface="Cascadia Code" panose="020B0609020000020004" charset="0"/>
                  <a:ea typeface="Cascadia Code" panose="020B0609020000020004" charset="0"/>
                </a:rPr>
                <a:t>02</a:t>
              </a:r>
              <a:endParaRPr lang="zh-CN" altLang="zh-CN" sz="4400" b="1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2029462" y="2333498"/>
              <a:ext cx="2621280" cy="4603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2400">
                  <a:latin typeface="Cascadia Code" panose="020B0609020000020004" charset="0"/>
                  <a:ea typeface="Cascadia Code" panose="020B0609020000020004" charset="0"/>
                </a:rPr>
                <a:t>课程重点内容回顾</a:t>
              </a:r>
              <a:endParaRPr lang="zh-CN" altLang="zh-CN" sz="24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16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点击此处输入标题文本</a:t>
              </a:r>
              <a:endParaRPr lang="zh-CN" altLang="zh-CN" sz="16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54" name="直接连接符 33"/>
            <p:cNvCxnSpPr/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55" name="组合 54"/>
          <p:cNvGrpSpPr/>
          <p:nvPr/>
        </p:nvGrpSpPr>
        <p:grpSpPr>
          <a:xfrm>
            <a:off x="1627508" y="3927957"/>
            <a:ext cx="4603678" cy="769441"/>
            <a:chOff x="1184078" y="2313500"/>
            <a:chExt cx="4603678" cy="769441"/>
          </a:xfrm>
        </p:grpSpPr>
        <p:sp>
          <p:nvSpPr>
            <p:cNvPr id="56" name="文本框 55"/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4400" b="1">
                  <a:latin typeface="Cascadia Code" panose="020B0609020000020004" charset="0"/>
                  <a:ea typeface="Cascadia Code" panose="020B0609020000020004" charset="0"/>
                </a:rPr>
                <a:t>03</a:t>
              </a:r>
              <a:endParaRPr lang="zh-CN" altLang="zh-CN" sz="4400" b="1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2029462" y="2333498"/>
              <a:ext cx="2011680" cy="4603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2400">
                  <a:latin typeface="Cascadia Code" panose="020B0609020000020004" charset="0"/>
                  <a:ea typeface="Cascadia Code" panose="020B0609020000020004" charset="0"/>
                </a:rPr>
                <a:t>课程内容拓展</a:t>
              </a:r>
              <a:endParaRPr lang="zh-CN" altLang="zh-CN" sz="24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029462" y="2690950"/>
              <a:ext cx="3758294" cy="3371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16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关于图灵完备</a:t>
              </a:r>
              <a:endParaRPr lang="zh-CN" altLang="zh-CN" sz="16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59" name="直接连接符 33"/>
            <p:cNvCxnSpPr/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60" name="组合 59"/>
          <p:cNvGrpSpPr/>
          <p:nvPr/>
        </p:nvGrpSpPr>
        <p:grpSpPr>
          <a:xfrm>
            <a:off x="1627508" y="4923133"/>
            <a:ext cx="4603678" cy="769441"/>
            <a:chOff x="1184078" y="2313500"/>
            <a:chExt cx="4603678" cy="769441"/>
          </a:xfrm>
        </p:grpSpPr>
        <p:sp>
          <p:nvSpPr>
            <p:cNvPr id="61" name="文本框 60"/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4400" b="1">
                  <a:latin typeface="Cascadia Code" panose="020B0609020000020004" charset="0"/>
                  <a:ea typeface="Cascadia Code" panose="020B0609020000020004" charset="0"/>
                </a:rPr>
                <a:t>04</a:t>
              </a:r>
              <a:endParaRPr lang="zh-CN" altLang="zh-CN" sz="4400" b="1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029462" y="2333498"/>
              <a:ext cx="1402080" cy="4603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2400">
                  <a:latin typeface="Cascadia Code" panose="020B0609020000020004" charset="0"/>
                  <a:ea typeface="Cascadia Code" panose="020B0609020000020004" charset="0"/>
                </a:rPr>
                <a:t>其他例题</a:t>
              </a:r>
              <a:endParaRPr lang="zh-CN" altLang="zh-CN" sz="24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029462" y="2690950"/>
              <a:ext cx="3758294" cy="3371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16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看时间讲一部分</a:t>
              </a:r>
              <a:endParaRPr lang="zh-CN" altLang="zh-CN" sz="16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64" name="直接连接符 33"/>
            <p:cNvCxnSpPr/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  <a:prstDash val="solid"/>
              <a:miter/>
            </a:ln>
          </p:spPr>
        </p:cxnSp>
      </p:grpSp>
      <p:cxnSp>
        <p:nvCxnSpPr>
          <p:cNvPr id="66" name="直接连接符 10"/>
          <p:cNvCxnSpPr/>
          <p:nvPr/>
        </p:nvCxnSpPr>
        <p:spPr>
          <a:xfrm>
            <a:off x="-11561" y="5606199"/>
            <a:ext cx="1315428" cy="0"/>
          </a:xfrm>
          <a:prstGeom prst="line">
            <a:avLst/>
          </a:prstGeom>
          <a:ln w="57150">
            <a:solidFill>
              <a:srgbClr val="9A0000"/>
            </a:solidFill>
            <a:prstDash val="solid"/>
            <a:miter/>
          </a:ln>
        </p:spPr>
      </p:cxn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2"/>
          <a:srcRect l="45953" t="9543" r="40850"/>
          <a:stretch>
            <a:fillRect/>
          </a:stretch>
        </p:blipFill>
        <p:spPr>
          <a:xfrm>
            <a:off x="-11561" y="1862942"/>
            <a:ext cx="1639068" cy="3733580"/>
          </a:xfrm>
          <a:prstGeom prst="rect">
            <a:avLst/>
          </a:prstGeom>
        </p:spPr>
      </p:pic>
      <p:cxnSp>
        <p:nvCxnSpPr>
          <p:cNvPr id="38" name="直接连接符 16"/>
          <p:cNvCxnSpPr/>
          <p:nvPr/>
        </p:nvCxnSpPr>
        <p:spPr>
          <a:xfrm rot="16200000">
            <a:off x="7392767" y="6172633"/>
            <a:ext cx="0" cy="796729"/>
          </a:xfrm>
          <a:prstGeom prst="line">
            <a:avLst/>
          </a:prstGeom>
          <a:ln w="12700">
            <a:solidFill>
              <a:schemeClr val="bg1"/>
            </a:solidFill>
            <a:prstDash val="solid"/>
            <a:miter/>
          </a:ln>
        </p:spPr>
      </p:cxnSp>
      <p:pic>
        <p:nvPicPr>
          <p:cNvPr id="100" name="图片 99"/>
          <p:cNvPicPr/>
          <p:nvPr/>
        </p:nvPicPr>
        <p:blipFill>
          <a:blip r:embed="rId3"/>
          <a:stretch>
            <a:fillRect/>
          </a:stretch>
        </p:blipFill>
        <p:spPr>
          <a:xfrm>
            <a:off x="6994525" y="943610"/>
            <a:ext cx="4114165" cy="48469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3734"/>
            <a:chOff x="657210" y="372731"/>
            <a:chExt cx="5105087" cy="96373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输入标题文本输入标题文本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89225" y="1902460"/>
            <a:ext cx="686308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(2016-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期中，一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.15)</a:t>
            </a:r>
            <a:endParaRPr lang="zh-CN" altLang="en-US" sz="2400"/>
          </a:p>
          <a:p>
            <a:pPr indent="457200"/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假定编译器规定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int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和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short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型长度分别为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32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位和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16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位，执行下列语句：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lvl="1"/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unsigned short x = 65530;</a:t>
            </a:r>
            <a:endParaRPr lang="zh-CN" altLang="en-US" sz="2400">
              <a:latin typeface="Consolas" panose="020B0609020204030204" charset="0"/>
              <a:ea typeface="楷体" panose="02010609060101010101" charset="-122"/>
              <a:cs typeface="Consolas" panose="020B0609020204030204" charset="0"/>
            </a:endParaRPr>
          </a:p>
          <a:p>
            <a:pPr lvl="1"/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unsigned int y = x;</a:t>
            </a:r>
            <a:endParaRPr lang="zh-CN" altLang="en-US" sz="2400">
              <a:latin typeface="Consolas" panose="020B0609020204030204" charset="0"/>
              <a:ea typeface="楷体" panose="02010609060101010101" charset="-122"/>
              <a:cs typeface="Consolas" panose="020B0609020204030204" charset="0"/>
            </a:endParaRPr>
          </a:p>
          <a:p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得到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y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的机器数为___________。（用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16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进制表示，勿省略前导的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）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39695" y="1638300"/>
            <a:ext cx="626427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(2013-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期中，一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.2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，不定项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)</a:t>
            </a:r>
            <a:endParaRPr lang="zh-CN" altLang="en-US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457200"/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假设下列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 int 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 unsigned 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数均为</a:t>
            </a:r>
            <a:r>
              <a:rPr lang="zh-CN" altLang="en-US" sz="2400"/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32 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位</a:t>
            </a:r>
            <a:r>
              <a:rPr lang="en-US" alt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</a:t>
            </a:r>
            <a:endParaRPr lang="zh-CN" altLang="en-US" sz="2400"/>
          </a:p>
          <a:p>
            <a:pPr lvl="1"/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int x = 0x80000000;</a:t>
            </a:r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  <a:p>
            <a:pPr lvl="1"/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unsigned y = 0x00000001;</a:t>
            </a:r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  <a:p>
            <a:pPr lvl="1"/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int z = 0x80000001;</a:t>
            </a:r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以下表达式正确的是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A.</a:t>
            </a:r>
            <a:r>
              <a:rPr lang="zh-CN" altLang="en-US" sz="2400"/>
              <a:t> </a:t>
            </a:r>
            <a:r>
              <a:rPr lang="en-US" altLang="zh-CN" sz="2400"/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(-x) &lt; 0</a:t>
            </a:r>
            <a:endParaRPr lang="zh-CN" altLang="en-US" sz="2400"/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B.</a:t>
            </a:r>
            <a:r>
              <a:rPr lang="zh-CN" altLang="en-US" sz="2400"/>
              <a:t> </a:t>
            </a:r>
            <a:r>
              <a:rPr lang="en-US" altLang="zh-CN" sz="2400"/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(-1) &gt; y</a:t>
            </a:r>
            <a:endParaRPr lang="zh-CN" altLang="en-US" sz="2400"/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C.</a:t>
            </a:r>
            <a:r>
              <a:rPr lang="zh-CN" altLang="en-US" sz="2400"/>
              <a:t> </a:t>
            </a:r>
            <a:r>
              <a:rPr lang="en-US" altLang="zh-CN" sz="2400"/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(z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&lt;&lt;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3) == (z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*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8)</a:t>
            </a:r>
            <a:endParaRPr lang="zh-CN" altLang="en-US" sz="2400"/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D.</a:t>
            </a:r>
            <a:r>
              <a:rPr lang="zh-CN" altLang="en-US" sz="2400"/>
              <a:t> </a:t>
            </a:r>
            <a:r>
              <a:rPr lang="en-US" altLang="zh-CN" sz="2400"/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y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*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24 == 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(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z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&lt;&lt;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5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)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 - 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(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z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&lt;&lt;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</a:rPr>
              <a:t>3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</a:rPr>
              <a:t>)</a:t>
            </a:r>
            <a:endParaRPr lang="en-US" altLang="zh-CN" sz="24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5544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题外话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35505" y="1917065"/>
            <a:ext cx="822071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Consolas" panose="020B0609020204030204" charset="0"/>
              </a:rPr>
              <a:t>上一题我作了一些修改。原本的题目中四个选项是这样的：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Consolas" panose="020B0609020204030204" charset="0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Consolas" panose="020B0609020204030204" charset="0"/>
            </a:endParaRPr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A.</a:t>
            </a:r>
            <a:r>
              <a:rPr lang="zh-CN" altLang="en-US" sz="2400">
                <a:sym typeface="+mn-ea"/>
              </a:rPr>
              <a:t> 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(-x) &lt; 0</a:t>
            </a:r>
            <a:endParaRPr lang="zh-CN" altLang="en-US" sz="2400"/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B.</a:t>
            </a:r>
            <a:r>
              <a:rPr lang="zh-CN" altLang="en-US" sz="2400">
                <a:sym typeface="+mn-ea"/>
              </a:rPr>
              <a:t> 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(-1) &gt; y</a:t>
            </a:r>
            <a:endParaRPr lang="zh-CN" altLang="en-US" sz="2400"/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C.</a:t>
            </a:r>
            <a:r>
              <a:rPr lang="zh-CN" altLang="en-US" sz="2400">
                <a:sym typeface="+mn-ea"/>
              </a:rPr>
              <a:t> 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(z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&lt;&lt;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3) == (z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*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8)</a:t>
            </a:r>
            <a:endParaRPr lang="zh-CN" altLang="en-US" sz="2400"/>
          </a:p>
          <a:p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D.</a:t>
            </a:r>
            <a:r>
              <a:rPr lang="zh-CN" altLang="en-US" sz="2400">
                <a:sym typeface="+mn-ea"/>
              </a:rPr>
              <a:t> 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y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*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24 == z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&lt;&lt;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5 - z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&lt;&lt;</a:t>
            </a:r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3</a:t>
            </a:r>
            <a:endParaRPr lang="en-US" altLang="zh-CN" sz="2400">
              <a:latin typeface="Consolas" panose="020B0609020204030204" charset="0"/>
              <a:cs typeface="Consolas" panose="020B0609020204030204" charset="0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Consolas" panose="020B0609020204030204" charset="0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Consolas" panose="020B0609020204030204" charset="0"/>
              </a:rPr>
              <a:t>有什么区别呢？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溢出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23795" y="1844675"/>
            <a:ext cx="70211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Consolas" panose="020B0609020204030204" charset="0"/>
              </a:rPr>
              <a:t>发生溢出时，结果按模考虑。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82140" y="1974215"/>
            <a:ext cx="8390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2080260" y="1381125"/>
            <a:ext cx="6359525" cy="34150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(2013-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期中，二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.1)</a:t>
            </a:r>
            <a:endParaRPr lang="zh-CN" altLang="en-US" sz="24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457200"/>
            <a:r>
              <a:rPr lang="zh-CN" sz="2400" b="0">
                <a:ea typeface="宋体" panose="02010600030101010101" pitchFamily="2" charset="-122"/>
              </a:rPr>
              <a:t>判断下表中每一行表达式对或错</a:t>
            </a:r>
            <a:r>
              <a:rPr lang="zh-CN" sz="2400" b="0">
                <a:latin typeface="Times New Roman" panose="02020603050405020304" charset="0"/>
                <a:ea typeface="宋体" panose="02010600030101010101" pitchFamily="2" charset="-122"/>
              </a:rPr>
              <a:t>。</a:t>
            </a:r>
            <a:endParaRPr lang="en-US" sz="2400" b="0">
              <a:latin typeface="Times New Roman" panose="02020603050405020304" charset="0"/>
              <a:ea typeface="宋体" panose="02010600030101010101" pitchFamily="2" charset="-122"/>
            </a:endParaRPr>
          </a:p>
          <a:p>
            <a:pPr indent="457200"/>
            <a:r>
              <a:rPr lang="en-US" sz="2400" b="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int x, </a:t>
            </a:r>
            <a:r>
              <a:rPr lang="en-US" sz="2400" b="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y;unsigned u, </a:t>
            </a:r>
            <a:r>
              <a:rPr lang="en-US" sz="2400" b="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v;</a:t>
            </a:r>
            <a:endParaRPr lang="en-US" sz="2400" b="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indent="0"/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  <a:p>
            <a:pPr marL="457200" indent="-457200">
              <a:buAutoNum type="arabicPeriod"/>
            </a:pPr>
            <a:r>
              <a:rPr 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if </a:t>
            </a:r>
            <a:r>
              <a:rPr 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x &lt; 0, then x*2 &lt; 0</a:t>
            </a:r>
            <a:endParaRPr lang="en-US" altLang="en-US" sz="2400" b="0">
              <a:latin typeface="Consolas" panose="020B0609020204030204" charset="0"/>
              <a:ea typeface="Times New Roman" panose="02020603050405020304" charset="0"/>
              <a:cs typeface="Consolas" panose="020B0609020204030204" charset="0"/>
            </a:endParaRPr>
          </a:p>
          <a:p>
            <a:pPr marL="457200" indent="-457200">
              <a:buAutoNum type="arabicPeriod"/>
            </a:pPr>
            <a:r>
              <a:rPr 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u &lt;= -1</a:t>
            </a:r>
            <a:endParaRPr lang="en-US" altLang="en-US" sz="2400" b="0">
              <a:latin typeface="Consolas" panose="020B0609020204030204" charset="0"/>
              <a:ea typeface="Times New Roman" panose="02020603050405020304" charset="0"/>
              <a:cs typeface="Consolas" panose="020B0609020204030204" charset="0"/>
            </a:endParaRPr>
          </a:p>
          <a:p>
            <a:pPr marL="457200" indent="-457200">
              <a:buAutoNum type="arabicPeriod"/>
            </a:pPr>
            <a:r>
              <a:rPr 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if x &gt; </a:t>
            </a:r>
            <a:r>
              <a:rPr 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  <a:sym typeface="+mn-ea"/>
              </a:rPr>
              <a:t>y</a:t>
            </a:r>
            <a:r>
              <a:rPr 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, then -x &lt; -y</a:t>
            </a:r>
            <a:endParaRPr lang="en-US" altLang="en-US" sz="2400" b="0">
              <a:latin typeface="Consolas" panose="020B0609020204030204" charset="0"/>
              <a:ea typeface="Times New Roman" panose="02020603050405020304" charset="0"/>
              <a:cs typeface="Consolas" panose="020B0609020204030204" charset="0"/>
            </a:endParaRPr>
          </a:p>
          <a:p>
            <a:pPr marL="457200" indent="-457200">
              <a:buAutoNum type="arabicPeriod"/>
            </a:pPr>
            <a:r>
              <a:rPr 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if u &gt; v</a:t>
            </a:r>
            <a:r>
              <a:rPr 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, then -u &gt; -v</a:t>
            </a:r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82638" y="1239655"/>
            <a:ext cx="11235392" cy="3436705"/>
          </a:xfrm>
          <a:prstGeom prst="rect">
            <a:avLst/>
          </a:prstGeom>
          <a:blipFill rotWithShape="1">
            <a:blip r:embed="rId1"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黑体" panose="02010609060101010101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1239655"/>
            <a:ext cx="766614" cy="3436705"/>
          </a:xfrm>
          <a:prstGeom prst="rect">
            <a:avLst/>
          </a:prstGeom>
          <a:solidFill>
            <a:srgbClr val="9A0001"/>
          </a:solid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黑体" panose="02010609060101010101" charset="-122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6" y="422723"/>
            <a:ext cx="1675797" cy="467802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1033481" y="4676361"/>
            <a:ext cx="3546269" cy="1882835"/>
            <a:chOff x="1209755" y="4179558"/>
            <a:chExt cx="354626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493520" cy="14452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8800" b="1">
                  <a:latin typeface="Cascadia Code" panose="020B0609020000020004" charset="0"/>
                  <a:ea typeface="Cascadia Code" panose="020B0609020000020004" charset="0"/>
                </a:rPr>
                <a:t>03</a:t>
              </a:r>
              <a:endParaRPr lang="zh-CN" altLang="zh-CN" sz="8800" b="1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3230880" cy="70675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4000">
                  <a:latin typeface="Cascadia Code" panose="020B0609020000020004" charset="0"/>
                  <a:ea typeface="Cascadia Code" panose="020B0609020000020004" charset="0"/>
                </a:rPr>
                <a:t>课程内容拓展</a:t>
              </a:r>
              <a:endParaRPr lang="zh-CN" altLang="zh-CN" sz="40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71" name="组合 70"/>
          <p:cNvGrpSpPr/>
          <p:nvPr/>
        </p:nvGrpSpPr>
        <p:grpSpPr>
          <a:xfrm>
            <a:off x="10254830" y="4962163"/>
            <a:ext cx="1528321" cy="302448"/>
            <a:chOff x="5796136" y="4189567"/>
            <a:chExt cx="1146539" cy="226895"/>
          </a:xfrm>
          <a:solidFill>
            <a:srgbClr val="9A0001"/>
          </a:solidFill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5113387"/>
            <a:ext cx="4726249" cy="0"/>
          </a:xfrm>
          <a:prstGeom prst="line">
            <a:avLst/>
          </a:prstGeom>
          <a:ln w="38100">
            <a:solidFill>
              <a:srgbClr val="9A0001"/>
            </a:solidFill>
            <a:prstDash val="solid"/>
            <a:miter/>
          </a:ln>
        </p:spPr>
      </p:cxnSp>
      <p:grpSp>
        <p:nvGrpSpPr>
          <p:cNvPr id="5" name="组合 4"/>
          <p:cNvGrpSpPr/>
          <p:nvPr/>
        </p:nvGrpSpPr>
        <p:grpSpPr>
          <a:xfrm>
            <a:off x="2649435" y="596757"/>
            <a:ext cx="1130656" cy="197719"/>
            <a:chOff x="2551974" y="630077"/>
            <a:chExt cx="697715" cy="122010"/>
          </a:xfrm>
        </p:grpSpPr>
        <p:sp>
          <p:nvSpPr>
            <p:cNvPr id="81" name="椭圆 80"/>
            <p:cNvSpPr/>
            <p:nvPr/>
          </p:nvSpPr>
          <p:spPr>
            <a:xfrm>
              <a:off x="2551974" y="630077"/>
              <a:ext cx="122010" cy="122010"/>
            </a:xfrm>
            <a:prstGeom prst="ellipse">
              <a:avLst/>
            </a:prstGeom>
            <a:solidFill>
              <a:srgbClr val="9A000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2839826" y="630077"/>
              <a:ext cx="122010" cy="122010"/>
            </a:xfrm>
            <a:prstGeom prst="ellipse">
              <a:avLst/>
            </a:prstGeom>
            <a:solidFill>
              <a:srgbClr val="9A0000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127679" y="630077"/>
              <a:ext cx="122010" cy="122010"/>
            </a:xfrm>
            <a:prstGeom prst="ellipse">
              <a:avLst/>
            </a:prstGeom>
            <a:solidFill>
              <a:srgbClr val="9A0000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3734"/>
            <a:chOff x="657210" y="372731"/>
            <a:chExt cx="5105087" cy="96373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</a:rPr>
                <a:t>引入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输入标题文本输入标题文本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90545" y="2426970"/>
            <a:ext cx="602996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(2017-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期中，一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.2)</a:t>
            </a:r>
            <a:endParaRPr lang="zh-CN" altLang="en-US" sz="2400"/>
          </a:p>
          <a:p>
            <a:pPr indent="457200"/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以下说法正确的是: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400" b="1">
                <a:latin typeface="Times New Roman" panose="02020603050405020304" charset="0"/>
                <a:ea typeface="楷体" panose="02010609060101010101" charset="-122"/>
                <a:cs typeface="Times New Roman" panose="02020603050405020304" charset="0"/>
              </a:rPr>
              <a:t>A.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负数加上负数结果都为负数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400" b="1">
                <a:latin typeface="Times New Roman" panose="02020603050405020304" charset="0"/>
                <a:ea typeface="楷体" panose="02010609060101010101" charset="-122"/>
                <a:cs typeface="Times New Roman" panose="02020603050405020304" charset="0"/>
              </a:rPr>
              <a:t>B.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正数加上正数结果都为正数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400" b="1">
                <a:latin typeface="Times New Roman" panose="02020603050405020304" charset="0"/>
                <a:ea typeface="楷体" panose="02010609060101010101" charset="-122"/>
                <a:cs typeface="Times New Roman" panose="02020603050405020304" charset="0"/>
              </a:rPr>
              <a:t>C</a:t>
            </a:r>
            <a:r>
              <a:rPr lang="zh-CN" altLang="en-US" sz="2400" b="1">
                <a:latin typeface="Times New Roman" panose="02020603050405020304" charset="0"/>
                <a:ea typeface="楷体" panose="02010609060101010101" charset="-122"/>
                <a:cs typeface="Times New Roman" panose="02020603050405020304" charset="0"/>
              </a:rPr>
              <a:t>.</a:t>
            </a:r>
            <a:r>
              <a:rPr lang="en-US" alt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用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&amp;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~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可以表示所有的逻辑与或非操作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400" b="1">
                <a:latin typeface="Times New Roman" panose="02020603050405020304" charset="0"/>
                <a:ea typeface="楷体" panose="02010609060101010101" charset="-122"/>
                <a:cs typeface="Times New Roman" panose="02020603050405020304" charset="0"/>
              </a:rPr>
              <a:t>D.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用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&amp;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|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可以表示所有的逻辑与或非操作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3734"/>
            <a:chOff x="657210" y="372731"/>
            <a:chExt cx="5105087" cy="96373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5544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</a:rPr>
                <a:t>与非门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输入标题文本输入标题文本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42210" y="2231390"/>
            <a:ext cx="75418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事实上，只用与非门这一个元件就可以搭建出各种逻辑门。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457200"/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457200"/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下面记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a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nand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b =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not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(a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and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b).</a:t>
            </a:r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3734"/>
            <a:chOff x="657210" y="372731"/>
            <a:chExt cx="5105087" cy="96373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5544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</a:rPr>
                <a:t>与非门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输入标题文本输入标题文本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42210" y="2231390"/>
            <a:ext cx="75418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not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a = a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nand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a</a:t>
            </a:r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indent="457200"/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a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and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b =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not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(a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nand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b)</a:t>
            </a:r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indent="457200"/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a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or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b = (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not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a)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nand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(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not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b)</a:t>
            </a:r>
            <a:endParaRPr lang="en-US" altLang="zh-CN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3734"/>
            <a:chOff x="657210" y="372731"/>
            <a:chExt cx="5105087" cy="96373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5544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</a:rPr>
                <a:t>与非门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输入标题文本输入标题文本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143885" y="4668520"/>
            <a:ext cx="5722620" cy="1379220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1497965" y="2231390"/>
            <a:ext cx="84861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a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xor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b = (b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and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(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not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a)) or (a 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and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(</a:t>
            </a:r>
            <a:r>
              <a:rPr lang="en-US" altLang="zh-CN" sz="2400">
                <a:solidFill>
                  <a:srgbClr val="0000FF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not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 b))</a:t>
            </a:r>
            <a:endParaRPr lang="en-US" altLang="zh-CN" sz="2400">
              <a:solidFill>
                <a:schemeClr val="tx1"/>
              </a:solidFill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82638" y="1239655"/>
            <a:ext cx="11235392" cy="3436705"/>
          </a:xfrm>
          <a:prstGeom prst="rect">
            <a:avLst/>
          </a:prstGeom>
          <a:blipFill rotWithShape="1">
            <a:blip r:embed="rId1"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黑体" panose="02010609060101010101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1239655"/>
            <a:ext cx="766614" cy="3436705"/>
          </a:xfrm>
          <a:prstGeom prst="rect">
            <a:avLst/>
          </a:prstGeom>
          <a:solidFill>
            <a:srgbClr val="9A0001"/>
          </a:solid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黑体" panose="02010609060101010101" charset="-122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6" y="422723"/>
            <a:ext cx="1675797" cy="467802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1033481" y="4676361"/>
            <a:ext cx="3546269" cy="1882835"/>
            <a:chOff x="1209755" y="4179558"/>
            <a:chExt cx="354626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479892" cy="14465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8800" b="1">
                  <a:latin typeface="Cascadia Code" panose="020B0609020000020004" charset="0"/>
                  <a:ea typeface="Cascadia Code" panose="020B0609020000020004" charset="0"/>
                </a:rPr>
                <a:t>01</a:t>
              </a:r>
              <a:endParaRPr lang="zh-CN" altLang="zh-CN" sz="8800" b="1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3230880" cy="70675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4000">
                  <a:latin typeface="Cascadia Code" panose="020B0609020000020004" charset="0"/>
                  <a:ea typeface="Cascadia Code" panose="020B0609020000020004" charset="0"/>
                </a:rPr>
                <a:t>课程内容总结</a:t>
              </a:r>
              <a:endParaRPr lang="zh-CN" altLang="zh-CN" sz="40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71" name="组合 70"/>
          <p:cNvGrpSpPr/>
          <p:nvPr/>
        </p:nvGrpSpPr>
        <p:grpSpPr>
          <a:xfrm>
            <a:off x="10254830" y="4962163"/>
            <a:ext cx="1528321" cy="302448"/>
            <a:chOff x="5796136" y="4189567"/>
            <a:chExt cx="1146539" cy="226895"/>
          </a:xfrm>
          <a:solidFill>
            <a:srgbClr val="9A0001"/>
          </a:solidFill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5113387"/>
            <a:ext cx="4726249" cy="0"/>
          </a:xfrm>
          <a:prstGeom prst="line">
            <a:avLst/>
          </a:prstGeom>
          <a:ln w="38100">
            <a:solidFill>
              <a:srgbClr val="9A0001"/>
            </a:solidFill>
            <a:prstDash val="solid"/>
            <a:miter/>
          </a:ln>
        </p:spPr>
      </p:cxnSp>
      <p:grpSp>
        <p:nvGrpSpPr>
          <p:cNvPr id="5" name="组合 4"/>
          <p:cNvGrpSpPr/>
          <p:nvPr/>
        </p:nvGrpSpPr>
        <p:grpSpPr>
          <a:xfrm>
            <a:off x="2649435" y="596757"/>
            <a:ext cx="1130656" cy="197719"/>
            <a:chOff x="2551974" y="630077"/>
            <a:chExt cx="697715" cy="122010"/>
          </a:xfrm>
        </p:grpSpPr>
        <p:sp>
          <p:nvSpPr>
            <p:cNvPr id="81" name="椭圆 80"/>
            <p:cNvSpPr/>
            <p:nvPr/>
          </p:nvSpPr>
          <p:spPr>
            <a:xfrm>
              <a:off x="2551974" y="630077"/>
              <a:ext cx="122010" cy="122010"/>
            </a:xfrm>
            <a:prstGeom prst="ellipse">
              <a:avLst/>
            </a:prstGeom>
            <a:solidFill>
              <a:srgbClr val="9A000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2839826" y="630077"/>
              <a:ext cx="122010" cy="122010"/>
            </a:xfrm>
            <a:prstGeom prst="ellipse">
              <a:avLst/>
            </a:prstGeom>
            <a:solidFill>
              <a:srgbClr val="9A0000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127679" y="630077"/>
              <a:ext cx="122010" cy="122010"/>
            </a:xfrm>
            <a:prstGeom prst="ellipse">
              <a:avLst/>
            </a:prstGeom>
            <a:solidFill>
              <a:srgbClr val="9A0000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3734"/>
            <a:chOff x="657210" y="372731"/>
            <a:chExt cx="5105087" cy="96373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5544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</a:rPr>
                <a:t>与非门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输入标题文本输入标题文本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42210" y="2231390"/>
            <a:ext cx="75418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以单个</a:t>
            </a:r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bit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的逻辑运算为基础，就可以实现整型的算术运算。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indent="457200"/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除此之外，这些逻辑门可以实现存储功能。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indent="457200"/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indent="457200"/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这也就是说，以</a:t>
            </a:r>
            <a:r>
              <a:rPr lang="zh-CN" altLang="en-US" sz="2400" b="1">
                <a:solidFill>
                  <a:srgbClr val="FF0000"/>
                </a:solidFill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与非门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为基础，可以搭建出一个功能完备的计算机！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3734"/>
            <a:chOff x="657210" y="372731"/>
            <a:chExt cx="5105087" cy="96373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20116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</a:rPr>
                <a:t>图灵完备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输入标题文本输入标题文本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42210" y="2231390"/>
            <a:ext cx="75418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从与非门开始，搭建出所有逻辑门，再进一步实现算术运算和存储功能，最后搭建出一个完整的计算机（可以通过机器码编程）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82638" y="1239655"/>
            <a:ext cx="11235392" cy="3436705"/>
          </a:xfrm>
          <a:prstGeom prst="rect">
            <a:avLst/>
          </a:prstGeom>
          <a:blipFill rotWithShape="1">
            <a:blip r:embed="rId1"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黑体" panose="02010609060101010101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1239655"/>
            <a:ext cx="766614" cy="3436705"/>
          </a:xfrm>
          <a:prstGeom prst="rect">
            <a:avLst/>
          </a:prstGeom>
          <a:solidFill>
            <a:srgbClr val="9A0001"/>
          </a:solid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黑体" panose="02010609060101010101" charset="-122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6" y="422723"/>
            <a:ext cx="1675797" cy="467802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1033481" y="4676361"/>
            <a:ext cx="2530269" cy="1882835"/>
            <a:chOff x="1209755" y="4179558"/>
            <a:chExt cx="253026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493520" cy="14452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8800" b="1">
                  <a:latin typeface="Cascadia Code" panose="020B0609020000020004" charset="0"/>
                  <a:ea typeface="Cascadia Code" panose="020B0609020000020004" charset="0"/>
                </a:rPr>
                <a:t>04</a:t>
              </a:r>
              <a:endParaRPr lang="zh-CN" altLang="zh-CN" sz="8800" b="1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2214880" cy="70675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4000">
                  <a:latin typeface="Cascadia Code" panose="020B0609020000020004" charset="0"/>
                  <a:ea typeface="Cascadia Code" panose="020B0609020000020004" charset="0"/>
                </a:rPr>
                <a:t>其他例题</a:t>
              </a:r>
              <a:endParaRPr lang="zh-CN" altLang="zh-CN" sz="40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71" name="组合 70"/>
          <p:cNvGrpSpPr/>
          <p:nvPr/>
        </p:nvGrpSpPr>
        <p:grpSpPr>
          <a:xfrm>
            <a:off x="10254830" y="4962163"/>
            <a:ext cx="1528321" cy="302448"/>
            <a:chOff x="5796136" y="4189567"/>
            <a:chExt cx="1146539" cy="226895"/>
          </a:xfrm>
          <a:solidFill>
            <a:srgbClr val="9A0001"/>
          </a:solidFill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5113387"/>
            <a:ext cx="4726249" cy="0"/>
          </a:xfrm>
          <a:prstGeom prst="line">
            <a:avLst/>
          </a:prstGeom>
          <a:ln w="38100">
            <a:solidFill>
              <a:srgbClr val="9A0001"/>
            </a:solidFill>
            <a:prstDash val="solid"/>
            <a:miter/>
          </a:ln>
        </p:spPr>
      </p:cxnSp>
      <p:grpSp>
        <p:nvGrpSpPr>
          <p:cNvPr id="5" name="组合 4"/>
          <p:cNvGrpSpPr/>
          <p:nvPr/>
        </p:nvGrpSpPr>
        <p:grpSpPr>
          <a:xfrm>
            <a:off x="2649435" y="596757"/>
            <a:ext cx="1130656" cy="197719"/>
            <a:chOff x="2551974" y="630077"/>
            <a:chExt cx="697715" cy="122010"/>
          </a:xfrm>
        </p:grpSpPr>
        <p:sp>
          <p:nvSpPr>
            <p:cNvPr id="81" name="椭圆 80"/>
            <p:cNvSpPr/>
            <p:nvPr/>
          </p:nvSpPr>
          <p:spPr>
            <a:xfrm>
              <a:off x="2551974" y="630077"/>
              <a:ext cx="122010" cy="122010"/>
            </a:xfrm>
            <a:prstGeom prst="ellipse">
              <a:avLst/>
            </a:prstGeom>
            <a:solidFill>
              <a:srgbClr val="9A000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2839826" y="630077"/>
              <a:ext cx="122010" cy="122010"/>
            </a:xfrm>
            <a:prstGeom prst="ellipse">
              <a:avLst/>
            </a:prstGeom>
            <a:solidFill>
              <a:srgbClr val="9A0000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127679" y="630077"/>
              <a:ext cx="122010" cy="122010"/>
            </a:xfrm>
            <a:prstGeom prst="ellipse">
              <a:avLst/>
            </a:prstGeom>
            <a:solidFill>
              <a:srgbClr val="9A0000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49425" y="1857375"/>
            <a:ext cx="8379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384290" y="1628775"/>
            <a:ext cx="5200650" cy="12426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(2016-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二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-1)</a:t>
            </a:r>
            <a:endParaRPr lang="zh-CN" altLang="en-US" sz="2400"/>
          </a:p>
          <a:p>
            <a:pPr indent="457200"/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在 64 位机器上，判断下列等式是否恒成立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endParaRPr lang="zh-CN" altLang="en-US" sz="2400"/>
          </a:p>
          <a:p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90550" y="1617980"/>
            <a:ext cx="435356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Consolas" panose="020B0609020204030204" charset="0"/>
                <a:sym typeface="+mn-ea"/>
              </a:rPr>
              <a:t>注：</a:t>
            </a:r>
            <a:r>
              <a:rPr lang="zh-CN" altLang="en-US">
                <a:solidFill>
                  <a:srgbClr val="FF0000"/>
                </a:solidFill>
                <a:latin typeface="Consolas" panose="020B0609020204030204" charset="0"/>
                <a:cs typeface="Consolas" panose="020B0609020204030204" charset="0"/>
                <a:sym typeface="+mn-ea"/>
              </a:rPr>
              <a:t>random_int()</a:t>
            </a:r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Consolas" panose="020B0609020204030204" charset="0"/>
                <a:sym typeface="+mn-ea"/>
              </a:rPr>
              <a:t>函数返回一个随机的</a:t>
            </a:r>
            <a:r>
              <a:rPr lang="zh-CN" altLang="en-US">
                <a:solidFill>
                  <a:srgbClr val="FF0000"/>
                </a:solidFill>
                <a:latin typeface="Consolas" panose="020B0609020204030204" charset="0"/>
                <a:cs typeface="Consolas" panose="020B0609020204030204" charset="0"/>
                <a:sym typeface="+mn-ea"/>
              </a:rPr>
              <a:t>int</a:t>
            </a:r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Consolas" panose="020B0609020204030204" charset="0"/>
                <a:sym typeface="+mn-ea"/>
              </a:rPr>
              <a:t>类型值</a:t>
            </a:r>
            <a:r>
              <a:rPr lang="zh-CN" altLang="en-US">
                <a:solidFill>
                  <a:srgbClr val="FF0000"/>
                </a:solidFill>
                <a:latin typeface="Consolas" panose="020B0609020204030204" charset="0"/>
                <a:cs typeface="Consolas" panose="020B0609020204030204" charset="0"/>
                <a:sym typeface="+mn-ea"/>
              </a:rPr>
              <a:t>，</a:t>
            </a:r>
            <a:r>
              <a:rPr lang="en-US" altLang="zh-CN">
                <a:solidFill>
                  <a:srgbClr val="FF0000"/>
                </a:solidFill>
                <a:latin typeface="Consolas" panose="020B0609020204030204" charset="0"/>
                <a:cs typeface="Consolas" panose="020B0609020204030204" charset="0"/>
                <a:sym typeface="+mn-ea"/>
              </a:rPr>
              <a:t>long</a:t>
            </a:r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Consolas" panose="020B0609020204030204" charset="0"/>
                <a:sym typeface="+mn-ea"/>
              </a:rPr>
              <a:t>为</a:t>
            </a:r>
            <a:r>
              <a:rPr lang="en-US" altLang="zh-CN">
                <a:solidFill>
                  <a:srgbClr val="FF0000"/>
                </a:solidFill>
                <a:latin typeface="Consolas" panose="020B0609020204030204" charset="0"/>
                <a:cs typeface="Consolas" panose="020B0609020204030204" charset="0"/>
                <a:sym typeface="+mn-ea"/>
              </a:rPr>
              <a:t>64</a:t>
            </a:r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Consolas" panose="020B0609020204030204" charset="0"/>
                <a:sym typeface="+mn-ea"/>
              </a:rPr>
              <a:t>位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cs typeface="Consolas" panose="020B0609020204030204" charset="0"/>
              <a:sym typeface="+mn-ea"/>
            </a:endParaRPr>
          </a:p>
          <a:p>
            <a:pPr indent="457200"/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  <a:p>
            <a:r>
              <a:rPr lang="zh-CN" altLang="en-US">
                <a:latin typeface="Consolas" panose="020B0609020204030204" charset="0"/>
                <a:cs typeface="Consolas" panose="020B0609020204030204" charset="0"/>
                <a:sym typeface="+mn-ea"/>
              </a:rPr>
              <a:t>int x = random_int();</a:t>
            </a: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  <a:p>
            <a:r>
              <a:rPr lang="zh-CN" altLang="en-US">
                <a:latin typeface="Consolas" panose="020B0609020204030204" charset="0"/>
                <a:cs typeface="Consolas" panose="020B0609020204030204" charset="0"/>
                <a:sym typeface="+mn-ea"/>
              </a:rPr>
              <a:t>int y = random_int();</a:t>
            </a: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  <a:p>
            <a:r>
              <a:rPr lang="zh-CN" altLang="en-US">
                <a:latin typeface="Consolas" panose="020B0609020204030204" charset="0"/>
                <a:cs typeface="Consolas" panose="020B0609020204030204" charset="0"/>
                <a:sym typeface="+mn-ea"/>
              </a:rPr>
              <a:t>int z = random_int();</a:t>
            </a: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  <a:p>
            <a:r>
              <a:rPr lang="zh-CN" altLang="en-US">
                <a:latin typeface="Consolas" panose="020B0609020204030204" charset="0"/>
                <a:cs typeface="Consolas" panose="020B0609020204030204" charset="0"/>
                <a:sym typeface="+mn-ea"/>
              </a:rPr>
              <a:t>unsigned ux = (unsigned)x;</a:t>
            </a: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  <a:p>
            <a:r>
              <a:rPr lang="zh-CN" altLang="en-US">
                <a:latin typeface="Consolas" panose="020B0609020204030204" charset="0"/>
                <a:cs typeface="Consolas" panose="020B0609020204030204" charset="0"/>
                <a:sym typeface="+mn-ea"/>
              </a:rPr>
              <a:t>long lx = (long)x;</a:t>
            </a: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  <a:p>
            <a:r>
              <a:rPr lang="zh-CN" altLang="en-US">
                <a:latin typeface="Consolas" panose="020B0609020204030204" charset="0"/>
                <a:cs typeface="Consolas" panose="020B0609020204030204" charset="0"/>
                <a:sym typeface="+mn-ea"/>
              </a:rPr>
              <a:t>long ly = (long)y;</a:t>
            </a:r>
            <a:endParaRPr lang="zh-CN" altLang="en-US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19830" y="3789045"/>
            <a:ext cx="799846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1.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(x &gt;= 0) || (3*x &lt; 0)</a:t>
            </a:r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2.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(x &gt;= 0) || (x &lt; ux) </a:t>
            </a:r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3.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((x &gt;&gt; 1) &lt;&lt; 1) &lt;= x</a:t>
            </a:r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4.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((x-y)&lt;&lt;3) + (x&gt;&gt;1) - y == 8*x - 9*y + x/2</a:t>
            </a:r>
            <a:endParaRPr lang="zh-CN" altLang="en-US" sz="2400">
              <a:latin typeface="Consolas" panose="020B0609020204030204" charset="0"/>
              <a:cs typeface="Consolas" panose="020B0609020204030204" charset="0"/>
            </a:endParaRPr>
          </a:p>
          <a:p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5. </a:t>
            </a:r>
            <a:r>
              <a:rPr lang="zh-CN" altLang="en-US" sz="2400">
                <a:latin typeface="Consolas" panose="020B0609020204030204" charset="0"/>
                <a:cs typeface="Consolas" panose="020B0609020204030204" charset="0"/>
                <a:sym typeface="+mn-ea"/>
              </a:rPr>
              <a:t>(x - y &gt; 0) == ((y+~x+1)&gt;&gt;31 == 1)</a:t>
            </a:r>
            <a:endParaRPr lang="zh-CN" altLang="en-US" sz="2400">
              <a:latin typeface="Consolas" panose="020B0609020204030204" charset="0"/>
              <a:cs typeface="Consolas" panose="020B0609020204030204" charset="0"/>
              <a:sym typeface="+mn-ea"/>
            </a:endParaRPr>
          </a:p>
          <a:p>
            <a:r>
              <a:rPr lang="en-US" altLang="zh-CN" sz="2400">
                <a:latin typeface="Consolas" panose="020B0609020204030204" charset="0"/>
                <a:cs typeface="Consolas" panose="020B0609020204030204" charset="0"/>
                <a:sym typeface="+mn-ea"/>
              </a:rPr>
              <a:t>6. (int)((lx+ly)&gt;&gt;1) == ((x&amp;y) + ((x^y)&gt;&gt;1))</a:t>
            </a:r>
            <a:endParaRPr lang="en-US" altLang="zh-CN" sz="2400">
              <a:latin typeface="Consolas" panose="020B0609020204030204" charset="0"/>
              <a:cs typeface="Consolas" panose="020B0609020204030204" charset="0"/>
              <a:sym typeface="+mn-e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3734"/>
            <a:chOff x="657210" y="372731"/>
            <a:chExt cx="5105087" cy="96373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输入标题文本输入标题文本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95550" y="1700530"/>
            <a:ext cx="709485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(2021-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期中，一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.3)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阅读如下一段代码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1"/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int s = 0;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lvl="1"/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for (int i = 0; i &lt; 32; i++)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lvl="1" indent="457200"/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s = s ^ i;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pPr lvl="1"/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printf("%d", s);</a:t>
            </a:r>
            <a:endParaRPr lang="zh-CN" altLang="en-US" sz="2400">
              <a:latin typeface="Consolas" panose="020B0609020204030204" charset="0"/>
              <a:ea typeface="宋体" panose="02010600030101010101" pitchFamily="2" charset="-122"/>
              <a:cs typeface="Consolas" panose="020B0609020204030204" charset="0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问运行这段代码后的输出是什么: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 b="1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A.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0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 b="1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B.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1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 b="1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C.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4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 b="1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D.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16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3734"/>
            <a:chOff x="657210" y="372731"/>
            <a:chExt cx="5105087" cy="96373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Cascadia Code" panose="020B0609020000020004" charset="0"/>
                  <a:ea typeface="Cascadia Code" panose="020B0609020000020004" charset="0"/>
                </a:rPr>
                <a:t>输入标题文本输入标题文本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89225" y="1902460"/>
            <a:ext cx="686308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(2016-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期中，一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.16)</a:t>
            </a:r>
            <a:endParaRPr lang="zh-CN" altLang="en-US" sz="2400"/>
          </a:p>
          <a:p>
            <a:pPr indent="457200"/>
            <a:r>
              <a:rPr lang="zh-CN" altLang="en-US" sz="2400">
                <a:ea typeface="楷体" panose="02010609060101010101" charset="-122"/>
              </a:rPr>
              <a:t>一个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C</a:t>
            </a:r>
            <a:r>
              <a:rPr lang="zh-CN" altLang="en-US" sz="2400">
                <a:ea typeface="楷体" panose="02010609060101010101" charset="-122"/>
              </a:rPr>
              <a:t> 语言程序在一台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32</a:t>
            </a:r>
            <a:r>
              <a:rPr lang="zh-CN" altLang="en-US" sz="2400">
                <a:ea typeface="楷体" panose="02010609060101010101" charset="-122"/>
              </a:rPr>
              <a:t> 位机器上运行。程序中定义了三个变量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x</a:t>
            </a:r>
            <a:r>
              <a:rPr lang="zh-CN" altLang="en-US" sz="2400">
                <a:ea typeface="楷体" panose="02010609060101010101" charset="-122"/>
              </a:rPr>
              <a:t>、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y</a:t>
            </a:r>
            <a:r>
              <a:rPr lang="zh-CN" altLang="en-US" sz="2400">
                <a:ea typeface="楷体" panose="02010609060101010101" charset="-122"/>
              </a:rPr>
              <a:t> 和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z</a:t>
            </a:r>
            <a:r>
              <a:rPr lang="zh-CN" altLang="en-US" sz="2400">
                <a:ea typeface="楷体" panose="02010609060101010101" charset="-122"/>
              </a:rPr>
              <a:t>，其中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x</a:t>
            </a:r>
            <a:r>
              <a:rPr lang="zh-CN" altLang="en-US" sz="2400">
                <a:ea typeface="楷体" panose="02010609060101010101" charset="-122"/>
              </a:rPr>
              <a:t> 和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z</a:t>
            </a:r>
            <a:r>
              <a:rPr lang="zh-CN" altLang="en-US" sz="2400">
                <a:ea typeface="楷体" panose="02010609060101010101" charset="-122"/>
              </a:rPr>
              <a:t> 为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int</a:t>
            </a:r>
            <a:r>
              <a:rPr lang="zh-CN" altLang="en-US" sz="2400">
                <a:ea typeface="楷体" panose="02010609060101010101" charset="-122"/>
              </a:rPr>
              <a:t> 型，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y</a:t>
            </a:r>
            <a:r>
              <a:rPr lang="zh-CN" altLang="en-US" sz="2400">
                <a:ea typeface="楷体" panose="02010609060101010101" charset="-122"/>
              </a:rPr>
              <a:t> 为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short</a:t>
            </a:r>
            <a:r>
              <a:rPr lang="zh-CN" altLang="en-US" sz="2400">
                <a:ea typeface="楷体" panose="02010609060101010101" charset="-122"/>
              </a:rPr>
              <a:t> 型。当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x=127</a:t>
            </a:r>
            <a:r>
              <a:rPr lang="zh-CN" altLang="en-US" sz="2400">
                <a:ea typeface="楷体" panose="02010609060101010101" charset="-122"/>
              </a:rPr>
              <a:t>，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y=-9</a:t>
            </a:r>
            <a:r>
              <a:rPr lang="zh-CN" altLang="en-US" sz="2400">
                <a:ea typeface="楷体" panose="02010609060101010101" charset="-122"/>
              </a:rPr>
              <a:t> 时，执行赋值语句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z=x+y</a:t>
            </a:r>
            <a:r>
              <a:rPr lang="zh-CN" altLang="en-US" sz="2400">
                <a:ea typeface="楷体" panose="02010609060101010101" charset="-122"/>
              </a:rPr>
              <a:t> 后，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z</a:t>
            </a:r>
            <a:r>
              <a:rPr lang="zh-CN" altLang="en-US" sz="2400">
                <a:ea typeface="楷体" panose="02010609060101010101" charset="-122"/>
              </a:rPr>
              <a:t> 的值是__________（用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16</a:t>
            </a:r>
            <a:r>
              <a:rPr lang="zh-CN" altLang="en-US" sz="2400">
                <a:ea typeface="楷体" panose="02010609060101010101" charset="-122"/>
              </a:rPr>
              <a:t> 进制表示，勿省略前导的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</a:t>
            </a:r>
            <a:r>
              <a:rPr lang="zh-CN" altLang="en-US" sz="2400">
                <a:ea typeface="楷体" panose="02010609060101010101" charset="-122"/>
              </a:rPr>
              <a:t>）</a:t>
            </a:r>
            <a:endParaRPr lang="zh-CN" altLang="en-US" sz="2400">
              <a:ea typeface="楷体" panose="02010609060101010101" charset="-122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38404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11229" y="5446165"/>
            <a:ext cx="8514616" cy="174644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/>
          <a:srcRect t="26246" b="20544"/>
          <a:stretch>
            <a:fillRect/>
          </a:stretch>
        </p:blipFill>
        <p:spPr>
          <a:xfrm>
            <a:off x="-1" y="0"/>
            <a:ext cx="12218023" cy="4053868"/>
          </a:xfrm>
          <a:prstGeom prst="rect">
            <a:avLst/>
          </a:prstGeom>
          <a:ln>
            <a:noFill/>
          </a:ln>
        </p:spPr>
      </p:pic>
      <p:sp>
        <p:nvSpPr>
          <p:cNvPr id="10" name="文本框 9"/>
          <p:cNvSpPr txBox="1"/>
          <p:nvPr/>
        </p:nvSpPr>
        <p:spPr>
          <a:xfrm>
            <a:off x="1056012" y="4430502"/>
            <a:ext cx="5933726" cy="1014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>
                <a:latin typeface="Cascadia Code" panose="020B0609020000020004" charset="0"/>
                <a:ea typeface="Cascadia Code" panose="020B0609020000020004" charset="0"/>
              </a:rPr>
              <a:t>09/13 </a:t>
            </a:r>
            <a:r>
              <a:rPr lang="zh-CN" altLang="en-US" sz="6000">
                <a:latin typeface="Cascadia Code" panose="020B0609020000020004" charset="0"/>
                <a:ea typeface="宋体" panose="02010600030101010101" pitchFamily="2" charset="-122"/>
              </a:rPr>
              <a:t>课程回顾</a:t>
            </a:r>
            <a:endParaRPr lang="zh-CN" altLang="en-US" sz="6000">
              <a:latin typeface="Cascadia Code" panose="020B0609020000020004" charset="0"/>
              <a:ea typeface="宋体" panose="0201060003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63992" y="5492558"/>
            <a:ext cx="2352675" cy="404495"/>
            <a:chOff x="5843507" y="4481521"/>
            <a:chExt cx="2352675" cy="404495"/>
          </a:xfrm>
        </p:grpSpPr>
        <p:grpSp>
          <p:nvGrpSpPr>
            <p:cNvPr id="24" name="组合 23"/>
            <p:cNvGrpSpPr/>
            <p:nvPr/>
          </p:nvGrpSpPr>
          <p:grpSpPr>
            <a:xfrm>
              <a:off x="5843507" y="4481521"/>
              <a:ext cx="2352226" cy="400146"/>
              <a:chOff x="7735" y="9845"/>
              <a:chExt cx="3169" cy="552"/>
            </a:xfrm>
          </p:grpSpPr>
          <p:sp>
            <p:nvSpPr>
              <p:cNvPr id="25" name="圆角矩形 24"/>
              <p:cNvSpPr/>
              <p:nvPr/>
            </p:nvSpPr>
            <p:spPr>
              <a:xfrm>
                <a:off x="7771" y="9863"/>
                <a:ext cx="3133" cy="526"/>
              </a:xfrm>
              <a:prstGeom prst="roundRect">
                <a:avLst>
                  <a:gd name="adj" fmla="val 0"/>
                </a:avLst>
              </a:prstGeom>
              <a:noFill/>
              <a:ln w="19050">
                <a:solidFill>
                  <a:srgbClr val="9A0001"/>
                </a:solidFill>
                <a:prstDash val="solid"/>
                <a:miter/>
              </a:ln>
            </p:spPr>
            <p:txBody>
              <a:bodyPr anchor="ctr"/>
              <a:lstStyle/>
              <a:p>
                <a:pPr algn="ctr"/>
                <a:endParaRPr lang="zh-CN" altLang="zh-CN" sz="2000">
                  <a:solidFill>
                    <a:schemeClr val="lt1"/>
                  </a:solidFill>
                  <a:latin typeface="Cascadia Code" panose="020B0609020000020004" charset="0"/>
                  <a:ea typeface="Cascadia Code" panose="020B0609020000020004" charset="0"/>
                </a:endParaRPr>
              </a:p>
            </p:txBody>
          </p:sp>
          <p:sp>
            <p:nvSpPr>
              <p:cNvPr id="26" name="圆角矩形 25"/>
              <p:cNvSpPr/>
              <p:nvPr/>
            </p:nvSpPr>
            <p:spPr>
              <a:xfrm>
                <a:off x="7735" y="9854"/>
                <a:ext cx="1687" cy="534"/>
              </a:xfrm>
              <a:prstGeom prst="roundRect">
                <a:avLst>
                  <a:gd name="adj" fmla="val 0"/>
                </a:avLst>
              </a:prstGeom>
              <a:solidFill>
                <a:srgbClr val="9A0001"/>
              </a:solidFill>
              <a:ln w="12700">
                <a:solidFill>
                  <a:srgbClr val="9A0001"/>
                </a:solidFill>
                <a:prstDash val="solid"/>
                <a:miter/>
              </a:ln>
            </p:spPr>
            <p:txBody>
              <a:bodyPr anchor="ctr"/>
              <a:lstStyle/>
              <a:p>
                <a:pPr algn="ctr"/>
                <a:endParaRPr lang="zh-CN" altLang="zh-CN" sz="2000">
                  <a:solidFill>
                    <a:schemeClr val="lt1"/>
                  </a:solidFill>
                  <a:latin typeface="Cascadia Code" panose="020B0609020000020004" charset="0"/>
                  <a:ea typeface="Cascadia Code" panose="020B0609020000020004" charset="0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7899" y="9845"/>
                <a:ext cx="1344" cy="552"/>
              </a:xfrm>
              <a:prstGeom prst="rect">
                <a:avLst/>
              </a:prstGeom>
              <a:noFill/>
            </p:spPr>
            <p:txBody>
              <a:bodyPr wrap="square" anchor="t">
                <a:spAutoFit/>
              </a:bodyPr>
              <a:lstStyle/>
              <a:p>
                <a:r>
                  <a:rPr lang="zh-CN" altLang="zh-CN" sz="2000">
                    <a:solidFill>
                      <a:schemeClr val="bg1"/>
                    </a:solidFill>
                    <a:latin typeface="Cascadia Code" panose="020B0609020000020004" charset="0"/>
                    <a:ea typeface="Cascadia Code" panose="020B0609020000020004" charset="0"/>
                  </a:rPr>
                  <a:t>汇报人</a:t>
                </a:r>
                <a:endParaRPr lang="zh-CN" altLang="zh-CN" sz="2000">
                  <a:solidFill>
                    <a:srgbClr val="C00000"/>
                  </a:solidFill>
                  <a:latin typeface="Cascadia Code" panose="020B0609020000020004" charset="0"/>
                  <a:ea typeface="Cascadia Code" panose="020B0609020000020004" charset="0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7092552" y="4487236"/>
              <a:ext cx="1103630" cy="398780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r>
                <a:rPr lang="zh-CN" altLang="en-US" sz="2000">
                  <a:latin typeface="Cascadia Code" panose="020B0609020000020004" charset="0"/>
                  <a:ea typeface="宋体" panose="02010600030101010101" pitchFamily="2" charset="-122"/>
                </a:rPr>
                <a:t>赵陆森</a:t>
              </a:r>
              <a:endParaRPr lang="zh-CN" altLang="en-US" sz="2000">
                <a:latin typeface="Cascadia Code" panose="020B060902000002000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16910" y="0"/>
            <a:ext cx="507831" cy="3703792"/>
            <a:chOff x="381322" y="1224343"/>
            <a:chExt cx="507831" cy="3703792"/>
          </a:xfrm>
        </p:grpSpPr>
        <p:sp>
          <p:nvSpPr>
            <p:cNvPr id="34" name="文本框 33"/>
            <p:cNvSpPr txBox="1"/>
            <p:nvPr/>
          </p:nvSpPr>
          <p:spPr>
            <a:xfrm>
              <a:off x="381322" y="1677524"/>
              <a:ext cx="507831" cy="2900143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en-US" sz="2100">
                  <a:solidFill>
                    <a:schemeClr val="bg1"/>
                  </a:solidFill>
                  <a:latin typeface="Cascadia Code" panose="020B0609020000020004" charset="0"/>
                  <a:ea typeface="Cascadia Code" panose="020B0609020000020004" charset="0"/>
                </a:rPr>
                <a:t>Peking</a:t>
              </a:r>
              <a:r>
                <a:rPr lang="zh-CN" altLang="zh-CN" sz="2100">
                  <a:solidFill>
                    <a:schemeClr val="bg1"/>
                  </a:solidFill>
                  <a:latin typeface="Cascadia Code" panose="020B0609020000020004" charset="0"/>
                  <a:ea typeface="Cascadia Code" panose="020B0609020000020004" charset="0"/>
                </a:rPr>
                <a:t> </a:t>
              </a:r>
              <a:r>
                <a:rPr lang="en-US" altLang="en-US" sz="2100">
                  <a:solidFill>
                    <a:schemeClr val="bg1"/>
                  </a:solidFill>
                  <a:latin typeface="Cascadia Code" panose="020B0609020000020004" charset="0"/>
                  <a:ea typeface="Cascadia Code" panose="020B0609020000020004" charset="0"/>
                </a:rPr>
                <a:t>University</a:t>
              </a:r>
              <a:endParaRPr lang="zh-CN" altLang="zh-CN" sz="21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35" name="直接连接符 26"/>
            <p:cNvCxnSpPr/>
            <p:nvPr/>
          </p:nvCxnSpPr>
          <p:spPr>
            <a:xfrm>
              <a:off x="621617" y="1224343"/>
              <a:ext cx="0" cy="314885"/>
            </a:xfrm>
            <a:prstGeom prst="line">
              <a:avLst/>
            </a:prstGeom>
            <a:ln w="76200">
              <a:solidFill>
                <a:srgbClr val="9A0000"/>
              </a:solidFill>
              <a:prstDash val="solid"/>
              <a:miter/>
            </a:ln>
          </p:spPr>
        </p:cxnSp>
        <p:cxnSp>
          <p:nvCxnSpPr>
            <p:cNvPr id="36" name="直接连接符 33"/>
            <p:cNvCxnSpPr/>
            <p:nvPr/>
          </p:nvCxnSpPr>
          <p:spPr>
            <a:xfrm>
              <a:off x="635238" y="4131406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  <a:miter/>
            </a:ln>
          </p:spPr>
        </p:cxnSp>
      </p:grpSp>
      <p:sp>
        <p:nvSpPr>
          <p:cNvPr id="37" name="矩形 36"/>
          <p:cNvSpPr/>
          <p:nvPr/>
        </p:nvSpPr>
        <p:spPr>
          <a:xfrm>
            <a:off x="8474537" y="0"/>
            <a:ext cx="2476006" cy="544616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611229" y="6831223"/>
            <a:ext cx="8606804" cy="69069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45365" y="468808"/>
            <a:ext cx="13657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66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谢</a:t>
            </a:r>
            <a:endParaRPr lang="en-US" altLang="en-US" sz="6600">
              <a:solidFill>
                <a:schemeClr val="bg1"/>
              </a:solidFill>
              <a:latin typeface="Cascadia Code" panose="020B0609020000020004" charset="0"/>
              <a:ea typeface="Cascadia Code" panose="020B0609020000020004" charset="0"/>
            </a:endParaRPr>
          </a:p>
          <a:p>
            <a:pPr algn="ctr"/>
            <a:r>
              <a:rPr lang="zh-CN" altLang="zh-CN" sz="66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谢</a:t>
            </a:r>
            <a:endParaRPr lang="en-US" altLang="en-US" sz="6600">
              <a:solidFill>
                <a:schemeClr val="bg1"/>
              </a:solidFill>
              <a:latin typeface="Cascadia Code" panose="020B0609020000020004" charset="0"/>
              <a:ea typeface="Cascadia Code" panose="020B0609020000020004" charset="0"/>
            </a:endParaRPr>
          </a:p>
          <a:p>
            <a:pPr algn="ctr"/>
            <a:r>
              <a:rPr lang="zh-CN" altLang="zh-CN" sz="66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观</a:t>
            </a:r>
            <a:endParaRPr lang="en-US" altLang="en-US" sz="6600">
              <a:solidFill>
                <a:schemeClr val="bg1"/>
              </a:solidFill>
              <a:latin typeface="Cascadia Code" panose="020B0609020000020004" charset="0"/>
              <a:ea typeface="Cascadia Code" panose="020B0609020000020004" charset="0"/>
            </a:endParaRPr>
          </a:p>
          <a:p>
            <a:pPr algn="ctr"/>
            <a:r>
              <a:rPr lang="zh-CN" altLang="zh-CN" sz="6600">
                <a:solidFill>
                  <a:schemeClr val="bg1"/>
                </a:solidFill>
                <a:latin typeface="Cascadia Code" panose="020B0609020000020004" charset="0"/>
                <a:ea typeface="Cascadia Code" panose="020B0609020000020004" charset="0"/>
              </a:rPr>
              <a:t>看</a:t>
            </a:r>
            <a:endParaRPr lang="zh-CN" altLang="zh-CN" sz="6600">
              <a:solidFill>
                <a:schemeClr val="bg1"/>
              </a:solidFill>
              <a:latin typeface="Cascadia Code" panose="020B0609020000020004" charset="0"/>
              <a:ea typeface="Cascadia Code" panose="020B060902000002000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190714" y="5984849"/>
            <a:ext cx="192813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>
                <a:solidFill>
                  <a:srgbClr val="9A0000"/>
                </a:solidFill>
                <a:latin typeface="Cascadia Code" panose="020B0609020000020004" charset="0"/>
                <a:ea typeface="Cascadia Code" panose="020B0609020000020004" charset="0"/>
              </a:rPr>
              <a:t>2023</a:t>
            </a:r>
            <a:r>
              <a:rPr lang="zh-CN" altLang="zh-CN">
                <a:solidFill>
                  <a:srgbClr val="9A0000"/>
                </a:solidFill>
                <a:latin typeface="Cascadia Code" panose="020B0609020000020004" charset="0"/>
                <a:ea typeface="Cascadia Code" panose="020B0609020000020004" charset="0"/>
              </a:rPr>
              <a:t>年</a:t>
            </a:r>
            <a:r>
              <a:rPr lang="en-US" altLang="zh-CN">
                <a:solidFill>
                  <a:srgbClr val="9A0000"/>
                </a:solidFill>
                <a:latin typeface="Cascadia Code" panose="020B0609020000020004" charset="0"/>
                <a:ea typeface="Cascadia Code" panose="020B0609020000020004" charset="0"/>
              </a:rPr>
              <a:t>9</a:t>
            </a:r>
            <a:r>
              <a:rPr lang="zh-CN" altLang="zh-CN">
                <a:solidFill>
                  <a:srgbClr val="9A0000"/>
                </a:solidFill>
                <a:latin typeface="Cascadia Code" panose="020B0609020000020004" charset="0"/>
                <a:ea typeface="Cascadia Code" panose="020B0609020000020004" charset="0"/>
              </a:rPr>
              <a:t>月</a:t>
            </a:r>
            <a:r>
              <a:rPr lang="en-US" altLang="zh-CN">
                <a:solidFill>
                  <a:srgbClr val="9A0000"/>
                </a:solidFill>
                <a:latin typeface="Cascadia Code" panose="020B0609020000020004" charset="0"/>
                <a:ea typeface="Cascadia Code" panose="020B0609020000020004" charset="0"/>
              </a:rPr>
              <a:t>20</a:t>
            </a:r>
            <a:r>
              <a:rPr lang="zh-CN" altLang="zh-CN">
                <a:solidFill>
                  <a:srgbClr val="9A0000"/>
                </a:solidFill>
                <a:latin typeface="Cascadia Code" panose="020B0609020000020004" charset="0"/>
                <a:ea typeface="Cascadia Code" panose="020B0609020000020004" charset="0"/>
              </a:rPr>
              <a:t>日</a:t>
            </a:r>
            <a:endParaRPr lang="zh-CN" altLang="zh-CN">
              <a:solidFill>
                <a:srgbClr val="9A0000"/>
              </a:solidFill>
              <a:latin typeface="Cascadia Code" panose="020B0609020000020004" charset="0"/>
              <a:ea typeface="Cascadia Code" panose="020B060902000002000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4925" y="4686884"/>
            <a:ext cx="1836080" cy="517206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0" y="6424069"/>
            <a:ext cx="400755" cy="436168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29260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课程内容总结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课程内容总结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43760" y="1572895"/>
            <a:ext cx="798449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主要内容：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1"/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信息的表示和存储（字节，十六进制，大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小端）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1"/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运算（位运算，溢出等）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1"/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整数的表示（有符号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无符号）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1"/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整型的转换（隐式转换，转换过程中二进制表示的变化）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lvl="0" indent="0">
              <a:buNone/>
            </a:pPr>
            <a:endParaRPr lang="zh-CN" altLang="en-US" sz="2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lvl="0" indent="0">
              <a:buNone/>
            </a:pPr>
            <a:r>
              <a:rPr lang="en-US" altLang="zh-CN" sz="24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PPT</a:t>
            </a:r>
            <a:r>
              <a:rPr lang="zh-CN" altLang="en-US" sz="24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中的例题均出自往年期中题，视时间选讲一部分。</a:t>
            </a:r>
            <a:endParaRPr lang="zh-CN" altLang="en-US" sz="2400" b="1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82638" y="1239655"/>
            <a:ext cx="11235392" cy="3436705"/>
          </a:xfrm>
          <a:prstGeom prst="rect">
            <a:avLst/>
          </a:prstGeom>
          <a:blipFill rotWithShape="1">
            <a:blip r:embed="rId1"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黑体" panose="02010609060101010101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1239655"/>
            <a:ext cx="766614" cy="3436705"/>
          </a:xfrm>
          <a:prstGeom prst="rect">
            <a:avLst/>
          </a:prstGeom>
          <a:solidFill>
            <a:srgbClr val="9A0001"/>
          </a:solid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黑体" panose="02010609060101010101" charset="-122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6" y="422723"/>
            <a:ext cx="1675797" cy="467802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1033481" y="4676361"/>
            <a:ext cx="4562269" cy="1882835"/>
            <a:chOff x="1209755" y="4179558"/>
            <a:chExt cx="456226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493520" cy="14452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8800" b="1">
                  <a:latin typeface="Cascadia Code" panose="020B0609020000020004" charset="0"/>
                  <a:ea typeface="Cascadia Code" panose="020B0609020000020004" charset="0"/>
                </a:rPr>
                <a:t>02</a:t>
              </a:r>
              <a:endParaRPr lang="zh-CN" altLang="zh-CN" sz="8800" b="1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4246880" cy="70675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zh-CN" sz="4000">
                  <a:latin typeface="Cascadia Code" panose="020B0609020000020004" charset="0"/>
                  <a:ea typeface="Cascadia Code" panose="020B0609020000020004" charset="0"/>
                </a:rPr>
                <a:t>课程重点内容回顾</a:t>
              </a:r>
              <a:endParaRPr lang="zh-CN" altLang="zh-CN" sz="40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71" name="组合 70"/>
          <p:cNvGrpSpPr/>
          <p:nvPr/>
        </p:nvGrpSpPr>
        <p:grpSpPr>
          <a:xfrm>
            <a:off x="10254830" y="4962163"/>
            <a:ext cx="1528321" cy="302448"/>
            <a:chOff x="5796136" y="4189567"/>
            <a:chExt cx="1146539" cy="226895"/>
          </a:xfrm>
          <a:solidFill>
            <a:srgbClr val="9A0001"/>
          </a:solidFill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5113387"/>
            <a:ext cx="4726249" cy="0"/>
          </a:xfrm>
          <a:prstGeom prst="line">
            <a:avLst/>
          </a:prstGeom>
          <a:ln w="38100">
            <a:solidFill>
              <a:srgbClr val="9A0001"/>
            </a:solidFill>
            <a:prstDash val="solid"/>
            <a:miter/>
          </a:ln>
        </p:spPr>
      </p:cxnSp>
      <p:grpSp>
        <p:nvGrpSpPr>
          <p:cNvPr id="5" name="组合 4"/>
          <p:cNvGrpSpPr/>
          <p:nvPr/>
        </p:nvGrpSpPr>
        <p:grpSpPr>
          <a:xfrm>
            <a:off x="2649435" y="596757"/>
            <a:ext cx="1130656" cy="197719"/>
            <a:chOff x="2551974" y="630077"/>
            <a:chExt cx="697715" cy="122010"/>
          </a:xfrm>
        </p:grpSpPr>
        <p:sp>
          <p:nvSpPr>
            <p:cNvPr id="81" name="椭圆 80"/>
            <p:cNvSpPr/>
            <p:nvPr/>
          </p:nvSpPr>
          <p:spPr>
            <a:xfrm>
              <a:off x="2551974" y="630077"/>
              <a:ext cx="122010" cy="122010"/>
            </a:xfrm>
            <a:prstGeom prst="ellipse">
              <a:avLst/>
            </a:prstGeom>
            <a:solidFill>
              <a:srgbClr val="9A000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2839826" y="630077"/>
              <a:ext cx="122010" cy="122010"/>
            </a:xfrm>
            <a:prstGeom prst="ellipse">
              <a:avLst/>
            </a:prstGeom>
            <a:solidFill>
              <a:srgbClr val="9A0000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127679" y="630077"/>
              <a:ext cx="122010" cy="122010"/>
            </a:xfrm>
            <a:prstGeom prst="ellipse">
              <a:avLst/>
            </a:prstGeom>
            <a:solidFill>
              <a:srgbClr val="9A0000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20116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信息存储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93470" y="1844040"/>
            <a:ext cx="3498850" cy="16211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计算机中的数据以字节的形式存储。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右图列出了</a:t>
            </a:r>
            <a:r>
              <a:rPr lang="zh-CN" altLang="en-US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C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语言中不同数据类型对应的字节数。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aphicFrame>
        <p:nvGraphicFramePr>
          <p:cNvPr id="12292" name="Group 4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5304155" y="1772920"/>
          <a:ext cx="6032500" cy="4165600"/>
        </p:xfrm>
        <a:graphic>
          <a:graphicData uri="http://schemas.openxmlformats.org/drawingml/2006/table">
            <a:tbl>
              <a:tblPr/>
              <a:tblGrid>
                <a:gridCol w="1651000"/>
                <a:gridCol w="1460500"/>
                <a:gridCol w="1460500"/>
                <a:gridCol w="1460500"/>
              </a:tblGrid>
              <a:tr h="50800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anose="020F0502020204030204"/>
                          <a:ea typeface="Arial Narrow Bold" charset="0"/>
                          <a:cs typeface="Calibri" panose="020F0502020204030204"/>
                          <a:sym typeface="Arial Narrow Bold" charset="0"/>
                        </a:rPr>
                        <a:t>C Data Type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panose="020F0502020204030204"/>
                        <a:ea typeface="Arial Narrow Bold" charset="0"/>
                        <a:cs typeface="Calibri" panose="020F0502020204030204"/>
                        <a:sym typeface="Arial Narrow Bold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0002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anose="020F0502020204030204"/>
                          <a:ea typeface="Arial Narrow Bold" charset="0"/>
                          <a:cs typeface="Calibri" panose="020F0502020204030204"/>
                          <a:sym typeface="Arial Narrow Bold" charset="0"/>
                        </a:rPr>
                        <a:t>Typical 32-bit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panose="020F0502020204030204"/>
                        <a:ea typeface="Arial Narrow Bold" charset="0"/>
                        <a:cs typeface="Calibri" panose="020F0502020204030204"/>
                        <a:sym typeface="Arial Narrow Bold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0002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anose="020F0502020204030204"/>
                          <a:ea typeface="Arial Narrow Bold" charset="0"/>
                          <a:cs typeface="Calibri" panose="020F0502020204030204"/>
                          <a:sym typeface="Arial Narrow Bold" charset="0"/>
                        </a:rPr>
                        <a:t>Typical 64-bit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panose="020F0502020204030204"/>
                        <a:ea typeface="Arial Narrow Bold" charset="0"/>
                        <a:cs typeface="Calibri" panose="020F0502020204030204"/>
                        <a:sym typeface="Arial Narrow Bold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0002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anose="020F0502020204030204"/>
                          <a:ea typeface="Arial Narrow Bold" charset="0"/>
                          <a:cs typeface="Calibri" panose="020F0502020204030204"/>
                          <a:sym typeface="Arial Narrow Bold" charset="0"/>
                        </a:rPr>
                        <a:t>x86-64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panose="020F0502020204030204"/>
                        <a:ea typeface="Arial Narrow Bold" charset="0"/>
                        <a:cs typeface="Calibri" panose="020F0502020204030204"/>
                        <a:sym typeface="Arial Narrow Bold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0002"/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/>
                          <a:ea typeface="Arial Narrow" panose="020B0606020202030204" pitchFamily="34" charset="0"/>
                          <a:cs typeface="Courier New" panose="02070309020205020404"/>
                          <a:sym typeface="Arial Narrow" panose="020B0606020202030204" pitchFamily="34" charset="0"/>
                        </a:rPr>
                        <a:t>char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/>
                        <a:ea typeface="Arial Narrow" panose="020B0606020202030204" pitchFamily="34" charset="0"/>
                        <a:cs typeface="Courier New" panose="020703090202050204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1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1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/>
                          <a:ea typeface="Arial Narrow" panose="020B0606020202030204" pitchFamily="34" charset="0"/>
                          <a:cs typeface="Courier New" panose="02070309020205020404"/>
                          <a:sym typeface="Arial Narrow" panose="020B0606020202030204" pitchFamily="34" charset="0"/>
                        </a:rPr>
                        <a:t>short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/>
                        <a:ea typeface="Arial Narrow" panose="020B0606020202030204" pitchFamily="34" charset="0"/>
                        <a:cs typeface="Courier New" panose="020703090202050204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2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2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2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/>
                          <a:ea typeface="Arial Narrow" panose="020B0606020202030204" pitchFamily="34" charset="0"/>
                          <a:cs typeface="Courier New" panose="02070309020205020404"/>
                          <a:sym typeface="Arial Narrow" panose="020B0606020202030204" pitchFamily="34" charset="0"/>
                        </a:rPr>
                        <a:t>int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/>
                        <a:ea typeface="Arial Narrow" panose="020B0606020202030204" pitchFamily="34" charset="0"/>
                        <a:cs typeface="Courier New" panose="020703090202050204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4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4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4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/>
                          <a:ea typeface="Arial Narrow" panose="020B0606020202030204" pitchFamily="34" charset="0"/>
                          <a:cs typeface="Courier New" panose="02070309020205020404"/>
                          <a:sym typeface="Arial Narrow" panose="020B0606020202030204" pitchFamily="34" charset="0"/>
                        </a:rPr>
                        <a:t>long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/>
                        <a:ea typeface="Arial Narrow" panose="020B0606020202030204" pitchFamily="34" charset="0"/>
                        <a:cs typeface="Courier New" panose="020703090202050204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4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8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8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/>
                          <a:ea typeface="Arial Narrow" panose="020B0606020202030204" pitchFamily="34" charset="0"/>
                          <a:cs typeface="Courier New" panose="02070309020205020404"/>
                          <a:sym typeface="Arial Narrow" panose="020B0606020202030204" pitchFamily="34" charset="0"/>
                        </a:rPr>
                        <a:t>float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/>
                        <a:ea typeface="Arial Narrow" panose="020B0606020202030204" pitchFamily="34" charset="0"/>
                        <a:cs typeface="Courier New" panose="020703090202050204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4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4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4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/>
                          <a:ea typeface="Arial Narrow" panose="020B0606020202030204" pitchFamily="34" charset="0"/>
                          <a:cs typeface="Courier New" panose="02070309020205020404"/>
                          <a:sym typeface="Arial Narrow" panose="020B0606020202030204" pitchFamily="34" charset="0"/>
                        </a:rPr>
                        <a:t>double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/>
                        <a:ea typeface="Arial Narrow" panose="020B0606020202030204" pitchFamily="34" charset="0"/>
                        <a:cs typeface="Courier New" panose="020703090202050204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8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8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8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/>
                          <a:ea typeface="Arial Narrow" panose="020B0606020202030204" pitchFamily="34" charset="0"/>
                          <a:cs typeface="Courier New" panose="02070309020205020404"/>
                          <a:sym typeface="Arial Narrow" panose="020B0606020202030204" pitchFamily="34" charset="0"/>
                        </a:rPr>
                        <a:t>long double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/>
                        <a:ea typeface="Arial Narrow" panose="020B0606020202030204" pitchFamily="34" charset="0"/>
                        <a:cs typeface="Courier New" panose="020703090202050204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MS Gothic" panose="020B0609070205080204" charset="-128"/>
                          <a:cs typeface="Calibri" panose="020F0502020204030204"/>
                          <a:sym typeface="Arial Narrow" panose="020B0606020202030204" pitchFamily="34" charset="0"/>
                        </a:rPr>
                        <a:t>−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MS Gothic" panose="020B0609070205080204" charset="-128"/>
                          <a:cs typeface="Calibri" panose="020F0502020204030204"/>
                          <a:sym typeface="Arial Narrow" panose="020B0606020202030204" pitchFamily="34" charset="0"/>
                        </a:rPr>
                        <a:t>−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10/16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pointer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4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8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panose="05020102010507070707" pitchFamily="18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Arial Narrow" panose="020B0606020202030204" pitchFamily="34" charset="0"/>
                          <a:cs typeface="Calibri" panose="020F0502020204030204"/>
                          <a:sym typeface="Arial Narrow" panose="020B0606020202030204" pitchFamily="34" charset="0"/>
                        </a:rPr>
                        <a:t>8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/>
                        <a:ea typeface="Arial Narrow" panose="020B0606020202030204" pitchFamily="34" charset="0"/>
                        <a:cs typeface="Calibri" panose="020F0502020204030204"/>
                        <a:sym typeface="Arial Narrow" panose="020B0606020202030204" pitchFamily="34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8C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24688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整数的表示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98345" y="1608455"/>
            <a:ext cx="849058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无符号数的表示就是转化为二进制。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有符号数采用</a:t>
            </a:r>
            <a:r>
              <a:rPr lang="zh-CN" altLang="en-US" sz="24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补码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的形式。最前面一位</a:t>
            </a:r>
            <a:r>
              <a:rPr lang="en-US" altLang="zh-CN" sz="240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bit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是符号位。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有符号数满足以下关系：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/>
            <a:r>
              <a:rPr lang="en-US" altLang="zh-CN" sz="2400">
                <a:latin typeface="Consolas" panose="020B0609020204030204" charset="0"/>
                <a:ea typeface="宋体" panose="02010600030101010101" pitchFamily="2" charset="-122"/>
                <a:cs typeface="Consolas" panose="020B0609020204030204" charset="0"/>
              </a:rPr>
              <a:t>-x == ~x + 1</a:t>
            </a:r>
            <a:endParaRPr lang="en-US" altLang="zh-CN" sz="2400">
              <a:solidFill>
                <a:schemeClr val="tx1"/>
              </a:solidFill>
              <a:latin typeface="Cambria Math" panose="02040503050406030204" charset="0"/>
              <a:ea typeface="宋体" panose="02010600030101010101" pitchFamily="2" charset="-122"/>
              <a:cs typeface="Cambria Math" panose="02040503050406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24688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整数的表示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/>
              <p:cNvSpPr txBox="1"/>
              <p:nvPr/>
            </p:nvSpPr>
            <p:spPr>
              <a:xfrm>
                <a:off x="3048000" y="1776730"/>
                <a:ext cx="6096000" cy="330390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marL="0" lvl="0" indent="0">
                  <a:buNone/>
                </a:pPr>
                <a:r>
                  <a:rPr lang="zh-CN" altLang="en-US" sz="2400">
                    <a:latin typeface="Consolas" panose="020B0609020204030204" charset="0"/>
                    <a:ea typeface="宋体" panose="02010600030101010101" pitchFamily="2" charset="-122"/>
                    <a:cs typeface="Consolas" panose="020B0609020204030204" charset="0"/>
                    <a:sym typeface="+mn-ea"/>
                  </a:rPr>
                  <a:t>一个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𝑛</m:t>
                    </m:r>
                  </m:oMath>
                </a14:m>
                <a:r>
                  <a:rPr lang="zh-CN" altLang="en-US" sz="2400">
                    <a:latin typeface="Consolas" panose="020B0609020204030204" charset="0"/>
                    <a:ea typeface="宋体" panose="02010600030101010101" pitchFamily="2" charset="-122"/>
                    <a:cs typeface="Consolas" panose="020B0609020204030204" charset="0"/>
                    <a:sym typeface="+mn-ea"/>
                  </a:rPr>
                  <a:t>位的二进制编码</a:t>
                </a:r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[</m:t>
                    </m:r>
                    <m:sSub>
                      <m:sSub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𝑛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−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1</m:t>
                        </m:r>
                      </m:sub>
                    </m:sSub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,...,</m:t>
                    </m:r>
                    <m:sSub>
                      <m:sSub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1</m:t>
                        </m:r>
                      </m:sub>
                    </m:sSub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,</m:t>
                    </m:r>
                    <m:sSub>
                      <m:sSubPr>
                        <m:ctrlP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0</m:t>
                        </m:r>
                      </m:sub>
                    </m:sSub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]</m:t>
                    </m:r>
                  </m:oMath>
                </a14:m>
                <a:r>
                  <a:rPr lang="zh-CN" altLang="en-US" sz="24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对应</a:t>
                </a:r>
                <a:endParaRPr lang="zh-CN" altLang="en-US" sz="2400">
                  <a:solidFill>
                    <a:schemeClr val="tx1"/>
                  </a:solidFill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</a:endParaRPr>
              </a:p>
              <a:p>
                <a:pPr marL="0" lvl="0" indent="0">
                  <a:buNone/>
                </a:pPr>
                <a:r>
                  <a:rPr lang="zh-CN" altLang="en-US" sz="24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无符号数</a:t>
                </a:r>
                <a:r>
                  <a:rPr lang="en-US" altLang="zh-CN" sz="24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 </a:t>
                </a:r>
                <a:endParaRPr lang="en-US" altLang="zh-CN" sz="2400">
                  <a:solidFill>
                    <a:schemeClr val="tx1"/>
                  </a:solidFill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</a:endParaRP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undOvr"/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</m:ctrlPr>
                        </m:naryPr>
                        <m:sub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𝑖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=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𝑛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altLang="zh-CN" sz="2400" i="1">
                  <a:solidFill>
                    <a:schemeClr val="tx1"/>
                  </a:solidFill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</a:endParaRPr>
              </a:p>
              <a:p>
                <a:pPr marL="0" lvl="0" indent="0">
                  <a:buNone/>
                </a:pPr>
                <a:r>
                  <a:rPr lang="zh-CN" altLang="en-US" sz="24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有符号数</a:t>
                </a:r>
                <a:endParaRPr lang="zh-CN" altLang="en-US" sz="2400">
                  <a:solidFill>
                    <a:schemeClr val="tx1"/>
                  </a:solidFill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</a:endParaRP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𝑛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2</m:t>
                          </m:r>
                        </m:e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𝑛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1</m:t>
                          </m:r>
                        </m:sup>
                      </m:sSup>
                      <m:r>
                        <a:rPr lang="en-US" altLang="zh-CN" sz="2400" i="1">
                          <a:solidFill>
                            <a:schemeClr val="tx1"/>
                          </a:solidFill>
                          <a:latin typeface="Cambria Math" panose="02040503050406030204" charset="0"/>
                          <a:ea typeface="宋体" panose="02010600030101010101" pitchFamily="2" charset="-122"/>
                          <a:cs typeface="Cambria Math" panose="02040503050406030204" charset="0"/>
                        </a:rPr>
                        <m:t>+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</m:ctrlPr>
                        </m:naryPr>
                        <m:sub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𝑖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=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𝑛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zh-CN" sz="2400" i="1">
                              <a:solidFill>
                                <a:schemeClr val="tx1"/>
                              </a:solidFill>
                              <a:latin typeface="Cambria Math" panose="02040503050406030204" charset="0"/>
                              <a:ea typeface="宋体" panose="02010600030101010101" pitchFamily="2" charset="-122"/>
                              <a:cs typeface="Cambria Math" panose="02040503050406030204" charset="0"/>
                            </a:rPr>
                            <m:t>2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altLang="zh-CN" sz="2400" i="1">
                                  <a:solidFill>
                                    <a:schemeClr val="tx1"/>
                                  </a:solidFill>
                                  <a:latin typeface="Cambria Math" panose="02040503050406030204" charset="0"/>
                                  <a:ea typeface="宋体" panose="02010600030101010101" pitchFamily="2" charset="-122"/>
                                  <a:cs typeface="Cambria Math" panose="02040503050406030204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altLang="zh-CN" sz="2400" i="1">
                  <a:solidFill>
                    <a:schemeClr val="tx1"/>
                  </a:solidFill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8" name="文本框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1776730"/>
                <a:ext cx="6096000" cy="330390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59551" y="340946"/>
            <a:ext cx="5105087" cy="962404"/>
            <a:chOff x="657210" y="372731"/>
            <a:chExt cx="5105087" cy="962404"/>
          </a:xfrm>
        </p:grpSpPr>
        <p:sp>
          <p:nvSpPr>
            <p:cNvPr id="3" name="文本框 2"/>
            <p:cNvSpPr txBox="1"/>
            <p:nvPr/>
          </p:nvSpPr>
          <p:spPr>
            <a:xfrm>
              <a:off x="657211" y="372731"/>
              <a:ext cx="1097280" cy="6451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l"/>
              <a:r>
                <a:rPr lang="zh-CN" altLang="zh-CN" sz="36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例题</a:t>
              </a:r>
              <a:endParaRPr lang="zh-CN" altLang="zh-CN" sz="3600"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7210" y="936355"/>
              <a:ext cx="5105087" cy="398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>
                  <a:latin typeface="Cascadia Code" panose="020B0609020000020004" charset="0"/>
                  <a:ea typeface="Cascadia Code" panose="020B0609020000020004" charset="0"/>
                  <a:sym typeface="+mn-ea"/>
                </a:rPr>
                <a:t>课程重点内容回顾</a:t>
              </a:r>
              <a:endParaRPr lang="zh-CN" altLang="zh-CN" sz="2000">
                <a:solidFill>
                  <a:schemeClr val="tx1">
                    <a:lumMod val="50000"/>
                    <a:lumOff val="50000"/>
                  </a:schemeClr>
                </a:solidFill>
                <a:latin typeface="Cascadia Code" panose="020B0609020000020004" charset="0"/>
                <a:ea typeface="Cascadia Code" panose="020B0609020000020004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21585" y="1988820"/>
            <a:ext cx="71494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(2021-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期中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-</a:t>
            </a:r>
            <a:r>
              <a:rPr lang="zh-CN" altLang="en-US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二</a:t>
            </a:r>
            <a:r>
              <a:rPr lang="en-US" altLang="zh-CN" sz="24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-1)</a:t>
            </a:r>
            <a:endParaRPr lang="zh-CN" altLang="en-US" sz="2400"/>
          </a:p>
          <a:p>
            <a:pPr indent="457200"/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假设某</a:t>
            </a:r>
            <a:r>
              <a:rPr lang="en-US" alt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x86-64</a:t>
            </a:r>
            <a:r>
              <a:rPr lang="en-US" altLang="zh-CN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 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机器在地址</a:t>
            </a:r>
            <a:r>
              <a:rPr lang="en-US" alt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0x100</a:t>
            </a:r>
            <a:r>
              <a:rPr lang="en-US" altLang="zh-CN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 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en-US" alt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0x101</a:t>
            </a:r>
            <a:r>
              <a:rPr lang="en-US" altLang="zh-CN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 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处存储的数据用二进制表示分别为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[1010 1100]</a:t>
            </a:r>
            <a:r>
              <a:rPr lang="zh-CN" altLang="en-US" sz="2400" baseline="-250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2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[1111 1011]</a:t>
            </a:r>
            <a:r>
              <a:rPr lang="zh-CN" altLang="en-US" sz="2400" baseline="-250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2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.又假设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x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是一个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short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类型的变量,其地址为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0x100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.则 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x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的十六进制补码表示为(1)</a:t>
            </a:r>
            <a:r>
              <a:rPr lang="zh-CN" altLang="en-US" sz="2400">
                <a:latin typeface="Consolas" panose="020B0609020204030204" charset="0"/>
                <a:ea typeface="楷体" panose="02010609060101010101" charset="-122"/>
                <a:cs typeface="Consolas" panose="020B0609020204030204" charset="0"/>
              </a:rPr>
              <a:t>0x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________,这是一个(2)________(填“正”或“负”)数，其绝对值为(3)________(用十进制数字表示).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TABLE_ENDDRAG_ORIGIN_RECT" val="671*144"/>
  <p:tag name="TABLE_ENDDRAG_RECT" val="144*225*671*144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COMMONDATA" val="eyJoZGlkIjoiNThiOTE4NDRmNzQ2Yzg1NGE3MGQ3YjIwZjFiZmYzYTE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3946</Words>
  <Application>WPS 演示</Application>
  <PresentationFormat/>
  <Paragraphs>473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37</vt:i4>
      </vt:variant>
    </vt:vector>
  </HeadingPairs>
  <TitlesOfParts>
    <vt:vector size="58" baseType="lpstr">
      <vt:lpstr>Arial</vt:lpstr>
      <vt:lpstr>宋体</vt:lpstr>
      <vt:lpstr>Wingdings</vt:lpstr>
      <vt:lpstr>等线</vt:lpstr>
      <vt:lpstr>等线 Light</vt:lpstr>
      <vt:lpstr>黑体</vt:lpstr>
      <vt:lpstr>Cascadia Code</vt:lpstr>
      <vt:lpstr>Consolas</vt:lpstr>
      <vt:lpstr>Wingdings 2</vt:lpstr>
      <vt:lpstr>Calibri</vt:lpstr>
      <vt:lpstr>Arial Narrow Bold</vt:lpstr>
      <vt:lpstr>Courier New</vt:lpstr>
      <vt:lpstr>Arial Narrow</vt:lpstr>
      <vt:lpstr>MS Gothic</vt:lpstr>
      <vt:lpstr>Times New Roman</vt:lpstr>
      <vt:lpstr>Cambria Math</vt:lpstr>
      <vt:lpstr>楷体</vt:lpstr>
      <vt:lpstr>微软雅黑</vt:lpstr>
      <vt:lpstr>Arial Unicode 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亮亮</cp:lastModifiedBy>
  <cp:revision>7</cp:revision>
  <dcterms:created xsi:type="dcterms:W3CDTF">2023-09-14T06:50:00Z</dcterms:created>
  <dcterms:modified xsi:type="dcterms:W3CDTF">2023-09-18T15:24:34Z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EC3593C5DB0040439A12F7461F610396_12</vt:lpwstr>
  </property>
  <property fmtid="{D5CDD505-2E9C-101B-9397-08002B2CF9AE}" pid="3" name="KSOProductBuildVer">
    <vt:lpwstr>2052-12.1.0.15374</vt:lpwstr>
  </property>
</Properties>
</file>